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35"/>
  </p:notesMasterIdLst>
  <p:handoutMasterIdLst>
    <p:handoutMasterId r:id="rId36"/>
  </p:handoutMasterIdLst>
  <p:sldIdLst>
    <p:sldId id="256" r:id="rId2"/>
    <p:sldId id="326" r:id="rId3"/>
    <p:sldId id="259" r:id="rId4"/>
    <p:sldId id="293" r:id="rId5"/>
    <p:sldId id="294" r:id="rId6"/>
    <p:sldId id="295" r:id="rId7"/>
    <p:sldId id="311" r:id="rId8"/>
    <p:sldId id="312" r:id="rId9"/>
    <p:sldId id="313" r:id="rId10"/>
    <p:sldId id="314" r:id="rId11"/>
    <p:sldId id="315" r:id="rId12"/>
    <p:sldId id="296" r:id="rId13"/>
    <p:sldId id="297" r:id="rId14"/>
    <p:sldId id="298" r:id="rId15"/>
    <p:sldId id="317" r:id="rId16"/>
    <p:sldId id="325" r:id="rId17"/>
    <p:sldId id="300" r:id="rId18"/>
    <p:sldId id="301" r:id="rId19"/>
    <p:sldId id="270" r:id="rId20"/>
    <p:sldId id="277" r:id="rId21"/>
    <p:sldId id="278" r:id="rId22"/>
    <p:sldId id="279" r:id="rId23"/>
    <p:sldId id="316" r:id="rId24"/>
    <p:sldId id="284" r:id="rId25"/>
    <p:sldId id="282" r:id="rId26"/>
    <p:sldId id="320" r:id="rId27"/>
    <p:sldId id="283" r:id="rId28"/>
    <p:sldId id="318" r:id="rId29"/>
    <p:sldId id="324" r:id="rId30"/>
    <p:sldId id="319" r:id="rId31"/>
    <p:sldId id="321" r:id="rId32"/>
    <p:sldId id="322" r:id="rId33"/>
    <p:sldId id="323" r:id="rId3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71" d="100"/>
          <a:sy n="71" d="100"/>
        </p:scale>
        <p:origin x="-490" y="-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-3276" y="-11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60F655-509A-4D2A-89E5-1444542226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0122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9EC64E53-1351-4AF3-8128-FC0A3B45FD59}" type="datetimeFigureOut">
              <a:rPr lang="en-US" smtClean="0"/>
              <a:pPr/>
              <a:t>7/1/2012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E5809F0-C92E-4B6F-A0AE-D4F05856EEA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5171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5809F0-C92E-4B6F-A0AE-D4F05856EEA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92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9013" cy="3598863"/>
          </a:xfrm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0527" y="4561226"/>
            <a:ext cx="5854148" cy="4320213"/>
          </a:xfrm>
          <a:noFill/>
          <a:ln/>
        </p:spPr>
        <p:txBody>
          <a:bodyPr lIns="93637" tIns="46819" rIns="93637" bIns="46819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9013" cy="3598863"/>
          </a:xfrm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0527" y="4561226"/>
            <a:ext cx="5854148" cy="4320213"/>
          </a:xfrm>
          <a:noFill/>
          <a:ln/>
        </p:spPr>
        <p:txBody>
          <a:bodyPr lIns="93637" tIns="46819" rIns="93637" bIns="46819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5D2BF5-6EFD-4C91-8865-2DD3615F29BB}" type="slidenum">
              <a:rPr lang="en-US"/>
              <a:pPr/>
              <a:t>15</a:t>
            </a:fld>
            <a:endParaRPr lang="en-US"/>
          </a:p>
        </p:txBody>
      </p:sp>
      <p:sp>
        <p:nvSpPr>
          <p:cNvPr id="16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9013" cy="3598863"/>
          </a:xfrm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0527" y="4561226"/>
            <a:ext cx="5854148" cy="4320213"/>
          </a:xfrm>
          <a:noFill/>
          <a:ln/>
        </p:spPr>
        <p:txBody>
          <a:bodyPr lIns="93637" tIns="46819" rIns="93637" bIns="46819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9013" cy="3598863"/>
          </a:xfrm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0527" y="4561226"/>
            <a:ext cx="5854148" cy="4320213"/>
          </a:xfrm>
          <a:noFill/>
          <a:ln/>
        </p:spPr>
        <p:txBody>
          <a:bodyPr lIns="93637" tIns="46819" rIns="93637" bIns="46819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9013" cy="3598863"/>
          </a:xfrm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0527" y="4561226"/>
            <a:ext cx="5854148" cy="4320213"/>
          </a:xfrm>
          <a:noFill/>
          <a:ln/>
        </p:spPr>
        <p:txBody>
          <a:bodyPr lIns="93637" tIns="46819" rIns="93637" bIns="46819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9013" cy="3598863"/>
          </a:xfrm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0527" y="4561226"/>
            <a:ext cx="5854148" cy="4320213"/>
          </a:xfrm>
          <a:noFill/>
          <a:ln/>
        </p:spPr>
        <p:txBody>
          <a:bodyPr lIns="93637" tIns="46819" rIns="93637" bIns="46819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52062" y="721402"/>
            <a:ext cx="5816048" cy="3598811"/>
          </a:xfrm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0527" y="4561226"/>
            <a:ext cx="5854148" cy="4320213"/>
          </a:xfrm>
          <a:noFill/>
          <a:ln/>
        </p:spPr>
        <p:txBody>
          <a:bodyPr lIns="93637" tIns="46819" rIns="93637" bIns="46819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17550"/>
            <a:ext cx="4800600" cy="3600450"/>
          </a:xfrm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0527" y="4561226"/>
            <a:ext cx="5854148" cy="4321852"/>
          </a:xfrm>
          <a:noFill/>
          <a:ln/>
        </p:spPr>
        <p:txBody>
          <a:bodyPr lIns="93637" tIns="46819" rIns="93637" bIns="46819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9013" cy="3598863"/>
          </a:xfrm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0527" y="4561226"/>
            <a:ext cx="5854148" cy="4320213"/>
          </a:xfrm>
          <a:noFill/>
          <a:ln/>
        </p:spPr>
        <p:txBody>
          <a:bodyPr lIns="93637" tIns="46819" rIns="93637" bIns="46819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9013" cy="3598863"/>
          </a:xfrm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0527" y="4561226"/>
            <a:ext cx="5854148" cy="4320213"/>
          </a:xfrm>
          <a:noFill/>
          <a:ln/>
        </p:spPr>
        <p:txBody>
          <a:bodyPr lIns="93637" tIns="46819" rIns="93637" bIns="46819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0475" y="720725"/>
            <a:ext cx="4799013" cy="3598863"/>
          </a:xfrm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0527" y="4561226"/>
            <a:ext cx="5854148" cy="4320213"/>
          </a:xfrm>
          <a:noFill/>
          <a:ln/>
        </p:spPr>
        <p:txBody>
          <a:bodyPr lIns="93637" tIns="46819" rIns="93637" bIns="46819"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ppt_titlepage_0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331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33400" y="762000"/>
            <a:ext cx="8077200" cy="2133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en-US" smtClean="0"/>
              <a:t>Click to edit Master title style</a:t>
            </a:r>
            <a:endParaRPr lang="en-US" altLang="en-US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33400" y="3124200"/>
            <a:ext cx="8077200" cy="2362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200">
                <a:solidFill>
                  <a:srgbClr val="2D6CC0"/>
                </a:solidFill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r>
              <a:rPr lang="en-US" altLang="en-US" smtClean="0"/>
              <a:t>Click to edit Master subtitle style</a:t>
            </a:r>
            <a:endParaRPr lang="en-US" altLang="en-US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ECE 671</a:t>
            </a:r>
            <a:endParaRPr lang="en-US"/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© 2011 Tilman Wolf</a:t>
            </a:r>
            <a:endParaRPr lang="en-US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ECE 671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© 2011 Tilman Wolf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85800"/>
            <a:ext cx="2057400" cy="5562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85800"/>
            <a:ext cx="6019800" cy="5562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ECE 671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© 2011 Tilman Wolf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91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91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0F6512-1F30-417A-B26F-463895E924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91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021588-619C-4243-AB6C-3109D45B12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ECE 671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© 2011 Tilman Wolf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ECE 671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© 2011 Tilman Wolf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ECE 671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© 2011 Tilman Wolf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ECE 671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© 2011 Tilman Wolf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ECE 671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© 2011 Tilman Wolf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ECE 671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© 2011 Tilman Wolf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ECE 671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© 2011 Tilman Wolf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ECE 671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© 2011 Tilman Wolf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ppt_generic_backgrpund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229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85800"/>
            <a:ext cx="8229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单击此处编辑母版标题样式</a:t>
            </a: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524000"/>
            <a:ext cx="82296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单击此处编辑母版文本样式</a:t>
            </a:r>
          </a:p>
          <a:p>
            <a:pPr lvl="1"/>
            <a:r>
              <a:rPr lang="en-US" altLang="en-US" smtClean="0"/>
              <a:t>第二级</a:t>
            </a:r>
          </a:p>
          <a:p>
            <a:pPr lvl="2"/>
            <a:r>
              <a:rPr lang="en-US" altLang="en-US" smtClean="0"/>
              <a:t>第三级</a:t>
            </a:r>
          </a:p>
          <a:p>
            <a:pPr lvl="3"/>
            <a:r>
              <a:rPr lang="en-US" altLang="en-US" smtClean="0"/>
              <a:t>第四级</a:t>
            </a:r>
          </a:p>
          <a:p>
            <a:pPr lvl="4"/>
            <a:r>
              <a:rPr lang="en-US" altLang="en-US" smtClean="0"/>
              <a:t>第五级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r>
              <a:rPr lang="en-US" smtClean="0"/>
              <a:t>ECE 671</a:t>
            </a:r>
            <a:endParaRPr lang="en-US"/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/>
            </a:lvl1pPr>
          </a:lstStyle>
          <a:p>
            <a:r>
              <a:rPr lang="en-US" smtClean="0"/>
              <a:t>© 2011 Tilman Wolf</a:t>
            </a:r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2133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9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Blip>
          <a:blip r:embed="rId16"/>
        </a:buBlip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Blip>
          <a:blip r:embed="rId17"/>
        </a:buBlip>
        <a:defRPr sz="2600">
          <a:solidFill>
            <a:schemeClr val="tx1"/>
          </a:solidFill>
          <a:latin typeface="+mn-lt"/>
        </a:defRPr>
      </a:lvl2pPr>
      <a:lvl3pPr marL="987425" indent="-2936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Blip>
          <a:blip r:embed="rId18"/>
        </a:buBlip>
        <a:defRPr sz="2300">
          <a:solidFill>
            <a:schemeClr val="tx1"/>
          </a:solidFill>
          <a:latin typeface="+mn-lt"/>
        </a:defRPr>
      </a:lvl3pPr>
      <a:lvl4pPr marL="1281113" indent="-2921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Blip>
          <a:blip r:embed="rId17"/>
        </a:buBlip>
        <a:defRPr sz="2000">
          <a:solidFill>
            <a:schemeClr val="tx1"/>
          </a:solidFill>
          <a:latin typeface="+mn-lt"/>
        </a:defRPr>
      </a:lvl4pPr>
      <a:lvl5pPr marL="15986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Blip>
          <a:blip r:embed="rId18"/>
        </a:buBlip>
        <a:defRPr sz="2000">
          <a:solidFill>
            <a:schemeClr val="tx1"/>
          </a:solidFill>
          <a:latin typeface="+mn-lt"/>
        </a:defRPr>
      </a:lvl5pPr>
      <a:lvl6pPr marL="20558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Blip>
          <a:blip r:embed="rId18"/>
        </a:buBlip>
        <a:defRPr sz="2000">
          <a:solidFill>
            <a:schemeClr val="tx1"/>
          </a:solidFill>
          <a:latin typeface="+mn-lt"/>
        </a:defRPr>
      </a:lvl6pPr>
      <a:lvl7pPr marL="25130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Blip>
          <a:blip r:embed="rId18"/>
        </a:buBlip>
        <a:defRPr sz="2000">
          <a:solidFill>
            <a:schemeClr val="tx1"/>
          </a:solidFill>
          <a:latin typeface="+mn-lt"/>
        </a:defRPr>
      </a:lvl7pPr>
      <a:lvl8pPr marL="29702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Blip>
          <a:blip r:embed="rId18"/>
        </a:buBlip>
        <a:defRPr sz="2000">
          <a:solidFill>
            <a:schemeClr val="tx1"/>
          </a:solidFill>
          <a:latin typeface="+mn-lt"/>
        </a:defRPr>
      </a:lvl8pPr>
      <a:lvl9pPr marL="3427413" indent="-315913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Blip>
          <a:blip r:embed="rId18"/>
        </a:buBlip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wmf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7.png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8.png"/><Relationship Id="rId4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6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39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4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4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43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image" Target="../media/image7.gif"/><Relationship Id="rId7" Type="http://schemas.openxmlformats.org/officeDocument/2006/relationships/image" Target="../media/image11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wmf"/><Relationship Id="rId5" Type="http://schemas.openxmlformats.org/officeDocument/2006/relationships/image" Target="../media/image9.wmf"/><Relationship Id="rId10" Type="http://schemas.openxmlformats.org/officeDocument/2006/relationships/image" Target="../media/image14.png"/><Relationship Id="rId4" Type="http://schemas.openxmlformats.org/officeDocument/2006/relationships/image" Target="../media/image8.wmf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wmf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wmf"/><Relationship Id="rId5" Type="http://schemas.openxmlformats.org/officeDocument/2006/relationships/image" Target="../media/image23.wmf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2133600"/>
            <a:ext cx="8077200" cy="762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Lecture 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124200"/>
            <a:ext cx="8077200" cy="1371600"/>
          </a:xfrm>
        </p:spPr>
        <p:txBody>
          <a:bodyPr/>
          <a:lstStyle/>
          <a:p>
            <a:r>
              <a:rPr lang="en-US" dirty="0" smtClean="0"/>
              <a:t>Introduction to Application Oriented Networking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574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Line 2"/>
          <p:cNvSpPr>
            <a:spLocks noChangeShapeType="1"/>
          </p:cNvSpPr>
          <p:nvPr/>
        </p:nvSpPr>
        <p:spPr bwMode="auto">
          <a:xfrm>
            <a:off x="495300" y="6400800"/>
            <a:ext cx="8229600" cy="0"/>
          </a:xfrm>
          <a:prstGeom prst="line">
            <a:avLst/>
          </a:prstGeom>
          <a:noFill/>
          <a:ln w="19050">
            <a:solidFill>
              <a:srgbClr val="CC99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7112" name="Rectangle 8"/>
          <p:cNvSpPr>
            <a:spLocks noChangeArrowheads="1"/>
          </p:cNvSpPr>
          <p:nvPr/>
        </p:nvSpPr>
        <p:spPr bwMode="auto">
          <a:xfrm>
            <a:off x="381000" y="762000"/>
            <a:ext cx="8229600" cy="9906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n-US" sz="4000" b="1" dirty="0">
                <a:solidFill>
                  <a:srgbClr val="FF3399"/>
                </a:solidFill>
                <a:latin typeface="Garamond" pitchFamily="18" charset="0"/>
              </a:rPr>
              <a:t>Multimedia </a:t>
            </a:r>
            <a:r>
              <a:rPr lang="en-US" sz="4000" b="1" dirty="0" err="1">
                <a:solidFill>
                  <a:srgbClr val="FF3399"/>
                </a:solidFill>
                <a:latin typeface="Garamond" pitchFamily="18" charset="0"/>
              </a:rPr>
              <a:t>Transcoding</a:t>
            </a:r>
            <a:endParaRPr lang="en-US" sz="4000" b="1" dirty="0">
              <a:solidFill>
                <a:srgbClr val="FF3399"/>
              </a:solidFill>
            </a:endParaRPr>
          </a:p>
        </p:txBody>
      </p:sp>
      <p:sp>
        <p:nvSpPr>
          <p:cNvPr id="47119" name="Text Box 15"/>
          <p:cNvSpPr txBox="1">
            <a:spLocks noChangeArrowheads="1"/>
          </p:cNvSpPr>
          <p:nvPr/>
        </p:nvSpPr>
        <p:spPr bwMode="auto">
          <a:xfrm>
            <a:off x="2627813" y="4978401"/>
            <a:ext cx="1294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Transcoder</a:t>
            </a:r>
            <a:endParaRPr lang="en-US" sz="180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47121" name="Rectangle 17" descr="dols_pe_2450w"/>
          <p:cNvSpPr>
            <a:spLocks noChangeArrowheads="1"/>
          </p:cNvSpPr>
          <p:nvPr/>
        </p:nvSpPr>
        <p:spPr bwMode="auto">
          <a:xfrm>
            <a:off x="5423970" y="3867156"/>
            <a:ext cx="882650" cy="188912"/>
          </a:xfrm>
          <a:prstGeom prst="rect">
            <a:avLst/>
          </a:prstGeom>
          <a:blipFill dpi="0" rotWithShape="0">
            <a:blip r:embed="rId3" cstate="print"/>
            <a:srcRect/>
            <a:stretch>
              <a:fillRect/>
            </a:stretch>
          </a:blipFill>
          <a:ln w="25400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124" name="Text Box 20"/>
          <p:cNvSpPr txBox="1">
            <a:spLocks noChangeArrowheads="1"/>
          </p:cNvSpPr>
          <p:nvPr/>
        </p:nvSpPr>
        <p:spPr bwMode="auto">
          <a:xfrm>
            <a:off x="1927125" y="4495802"/>
            <a:ext cx="130516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Mpeg encoder</a:t>
            </a:r>
            <a:endParaRPr lang="en-US" sz="2400">
              <a:solidFill>
                <a:schemeClr val="tx1"/>
              </a:solidFill>
              <a:latin typeface="Times New Roman" pitchFamily="18" charset="0"/>
            </a:endParaRPr>
          </a:p>
        </p:txBody>
      </p:sp>
      <p:grpSp>
        <p:nvGrpSpPr>
          <p:cNvPr id="2" name="Group 25"/>
          <p:cNvGrpSpPr/>
          <p:nvPr/>
        </p:nvGrpSpPr>
        <p:grpSpPr>
          <a:xfrm>
            <a:off x="1742243" y="3684592"/>
            <a:ext cx="5302198" cy="2288977"/>
            <a:chOff x="1916113" y="4114800"/>
            <a:chExt cx="5302198" cy="2288977"/>
          </a:xfrm>
        </p:grpSpPr>
        <p:sp>
          <p:nvSpPr>
            <p:cNvPr id="47107" name="Rectangle 3"/>
            <p:cNvSpPr>
              <a:spLocks noChangeArrowheads="1"/>
            </p:cNvSpPr>
            <p:nvPr/>
          </p:nvSpPr>
          <p:spPr bwMode="auto">
            <a:xfrm>
              <a:off x="2041525" y="4306888"/>
              <a:ext cx="882650" cy="152400"/>
            </a:xfrm>
            <a:prstGeom prst="rect">
              <a:avLst/>
            </a:prstGeom>
            <a:solidFill>
              <a:srgbClr val="FFFFFF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277800" prstMaterial="legacyMatte">
              <a:bevelT w="13500" h="13500" prst="angle"/>
              <a:bevelB w="13500" h="13500" prst="angle"/>
              <a:extrusionClr>
                <a:srgbClr val="808080"/>
              </a:extrusionClr>
            </a:sp3d>
          </p:spPr>
          <p:txBody>
            <a:bodyPr>
              <a:flatTx/>
            </a:bodyPr>
            <a:lstStyle/>
            <a:p>
              <a:endParaRPr lang="en-US"/>
            </a:p>
          </p:txBody>
        </p:sp>
        <p:sp>
          <p:nvSpPr>
            <p:cNvPr id="47109" name="Line 5"/>
            <p:cNvSpPr>
              <a:spLocks noChangeShapeType="1"/>
            </p:cNvSpPr>
            <p:nvPr/>
          </p:nvSpPr>
          <p:spPr bwMode="auto">
            <a:xfrm>
              <a:off x="4991100" y="4343400"/>
              <a:ext cx="609600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10" name="Line 6"/>
            <p:cNvSpPr>
              <a:spLocks noChangeShapeType="1"/>
            </p:cNvSpPr>
            <p:nvPr/>
          </p:nvSpPr>
          <p:spPr bwMode="auto">
            <a:xfrm>
              <a:off x="5067300" y="6019800"/>
              <a:ext cx="609600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11" name="Line 7"/>
            <p:cNvSpPr>
              <a:spLocks noChangeShapeType="1"/>
            </p:cNvSpPr>
            <p:nvPr/>
          </p:nvSpPr>
          <p:spPr bwMode="auto">
            <a:xfrm>
              <a:off x="2933700" y="6019800"/>
              <a:ext cx="457200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14" name="Rectangle 10" descr="dols_pe_2450w"/>
            <p:cNvSpPr>
              <a:spLocks noChangeArrowheads="1"/>
            </p:cNvSpPr>
            <p:nvPr/>
          </p:nvSpPr>
          <p:spPr bwMode="auto">
            <a:xfrm>
              <a:off x="3740150" y="5218113"/>
              <a:ext cx="882650" cy="187325"/>
            </a:xfrm>
            <a:prstGeom prst="rect">
              <a:avLst/>
            </a:prstGeom>
            <a:blipFill dpi="0" rotWithShape="0">
              <a:blip r:embed="rId3" cstate="print"/>
              <a:srcRect/>
              <a:stretch>
                <a:fillRect/>
              </a:stretch>
            </a:blipFill>
            <a:ln w="25400">
              <a:solidFill>
                <a:srgbClr val="80808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123" name="Line 19"/>
            <p:cNvSpPr>
              <a:spLocks noChangeShapeType="1"/>
            </p:cNvSpPr>
            <p:nvPr/>
          </p:nvSpPr>
          <p:spPr bwMode="auto">
            <a:xfrm>
              <a:off x="2933700" y="4343400"/>
              <a:ext cx="609600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08" name="Rectangle 4" descr="dols_pe_2450w"/>
            <p:cNvSpPr>
              <a:spLocks noChangeArrowheads="1"/>
            </p:cNvSpPr>
            <p:nvPr/>
          </p:nvSpPr>
          <p:spPr bwMode="auto">
            <a:xfrm>
              <a:off x="2041525" y="4306888"/>
              <a:ext cx="882650" cy="188912"/>
            </a:xfrm>
            <a:prstGeom prst="rect">
              <a:avLst/>
            </a:prstGeom>
            <a:blipFill dpi="0" rotWithShape="0">
              <a:blip r:embed="rId3" cstate="print"/>
              <a:srcRect/>
              <a:stretch>
                <a:fillRect/>
              </a:stretch>
            </a:blipFill>
            <a:ln w="25400">
              <a:solidFill>
                <a:srgbClr val="80808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115" name="Rectangle 11" descr="dols_pe_2450w"/>
            <p:cNvSpPr>
              <a:spLocks noChangeArrowheads="1"/>
            </p:cNvSpPr>
            <p:nvPr/>
          </p:nvSpPr>
          <p:spPr bwMode="auto">
            <a:xfrm>
              <a:off x="3740150" y="5029200"/>
              <a:ext cx="882650" cy="188913"/>
            </a:xfrm>
            <a:prstGeom prst="rect">
              <a:avLst/>
            </a:prstGeom>
            <a:blipFill dpi="0" rotWithShape="0">
              <a:blip r:embed="rId3" cstate="print"/>
              <a:srcRect/>
              <a:stretch>
                <a:fillRect/>
              </a:stretch>
            </a:blipFill>
            <a:ln w="25400">
              <a:solidFill>
                <a:srgbClr val="80808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116" name="AutoShape 12" descr="cloud2_0"/>
            <p:cNvSpPr>
              <a:spLocks noChangeArrowheads="1"/>
            </p:cNvSpPr>
            <p:nvPr/>
          </p:nvSpPr>
          <p:spPr bwMode="auto">
            <a:xfrm>
              <a:off x="3302000" y="5715000"/>
              <a:ext cx="1841500" cy="501650"/>
            </a:xfrm>
            <a:prstGeom prst="cloudCallout">
              <a:avLst>
                <a:gd name="adj1" fmla="val -259"/>
                <a:gd name="adj2" fmla="val -98736"/>
              </a:avLst>
            </a:prstGeom>
            <a:blipFill dpi="0" rotWithShape="0">
              <a:blip r:embed="rId4" cstate="print"/>
              <a:srcRect/>
              <a:stretch>
                <a:fillRect/>
              </a:stretch>
            </a:blip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r>
                <a:rPr lang="en-US" sz="16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rPr>
                <a:t>Internet</a:t>
              </a:r>
              <a:endParaRPr lang="en-US" sz="240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pic>
          <p:nvPicPr>
            <p:cNvPr id="47117" name="Picture 13" descr="BS00580_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916113" y="5670550"/>
              <a:ext cx="1017587" cy="501650"/>
            </a:xfrm>
            <a:prstGeom prst="rect">
              <a:avLst/>
            </a:prstGeom>
            <a:noFill/>
          </p:spPr>
        </p:pic>
        <p:pic>
          <p:nvPicPr>
            <p:cNvPr id="47118" name="Picture 14" descr="BS00580_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573713" y="5670550"/>
              <a:ext cx="1017587" cy="501650"/>
            </a:xfrm>
            <a:prstGeom prst="rect">
              <a:avLst/>
            </a:prstGeom>
            <a:noFill/>
          </p:spPr>
        </p:pic>
        <p:sp>
          <p:nvSpPr>
            <p:cNvPr id="47122" name="Text Box 18"/>
            <p:cNvSpPr txBox="1">
              <a:spLocks noChangeArrowheads="1"/>
            </p:cNvSpPr>
            <p:nvPr/>
          </p:nvSpPr>
          <p:spPr bwMode="auto">
            <a:xfrm>
              <a:off x="5084201" y="4626864"/>
              <a:ext cx="213411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rPr>
                <a:t>Video-on-demand server</a:t>
              </a:r>
              <a:endParaRPr lang="en-US" sz="2400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7125" name="AutoShape 21" descr="cloud2_0"/>
            <p:cNvSpPr>
              <a:spLocks noChangeArrowheads="1"/>
            </p:cNvSpPr>
            <p:nvPr/>
          </p:nvSpPr>
          <p:spPr bwMode="auto">
            <a:xfrm>
              <a:off x="3314700" y="4114800"/>
              <a:ext cx="1841500" cy="501650"/>
            </a:xfrm>
            <a:prstGeom prst="cloudCallout">
              <a:avLst>
                <a:gd name="adj1" fmla="val -861"/>
                <a:gd name="adj2" fmla="val 103796"/>
              </a:avLst>
            </a:prstGeom>
            <a:blipFill dpi="0" rotWithShape="0">
              <a:blip r:embed="rId4" cstate="print"/>
              <a:srcRect/>
              <a:stretch>
                <a:fillRect/>
              </a:stretch>
            </a:blip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r>
                <a:rPr lang="en-US" sz="1600" dirty="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rPr>
                <a:t>Corporate Network</a:t>
              </a:r>
              <a:endParaRPr lang="en-US" sz="2400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7126" name="Text Box 22"/>
            <p:cNvSpPr txBox="1">
              <a:spLocks noChangeArrowheads="1"/>
            </p:cNvSpPr>
            <p:nvPr/>
          </p:nvSpPr>
          <p:spPr bwMode="auto">
            <a:xfrm>
              <a:off x="5708776" y="6096000"/>
              <a:ext cx="1190326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>
                  <a:solidFill>
                    <a:schemeClr val="tx1"/>
                  </a:solidFill>
                  <a:latin typeface="Tahoma" pitchFamily="34" charset="0"/>
                  <a:cs typeface="Tahoma" pitchFamily="34" charset="0"/>
                </a:rPr>
                <a:t>Media Player</a:t>
              </a:r>
              <a:endParaRPr lang="en-US" sz="240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</p:grpSp>
      <p:sp>
        <p:nvSpPr>
          <p:cNvPr id="47127" name="Text Box 23"/>
          <p:cNvSpPr txBox="1">
            <a:spLocks noChangeArrowheads="1"/>
          </p:cNvSpPr>
          <p:nvPr/>
        </p:nvSpPr>
        <p:spPr bwMode="auto">
          <a:xfrm>
            <a:off x="457200" y="1828800"/>
            <a:ext cx="8051800" cy="1705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</a:pPr>
            <a:r>
              <a:rPr lang="en-US" sz="2200" dirty="0">
                <a:solidFill>
                  <a:schemeClr val="tx1"/>
                </a:solidFill>
                <a:latin typeface="+mj-lt"/>
                <a:cs typeface="Arial" charset="0"/>
              </a:rPr>
              <a:t>Two important requirements </a:t>
            </a:r>
            <a:endParaRPr lang="en-US" sz="1000" dirty="0">
              <a:solidFill>
                <a:schemeClr val="tx1"/>
              </a:solidFill>
              <a:latin typeface="+mj-lt"/>
            </a:endParaRPr>
          </a:p>
          <a:p>
            <a:pPr lvl="1" algn="l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Arial" charset="0"/>
                <a:cs typeface="Arial" charset="0"/>
              </a:rPr>
              <a:t>If the receiver is not capable of interpreting the stored data Ex: wireless receivers, hand-held devices, etc. </a:t>
            </a:r>
            <a:endParaRPr lang="en-US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lvl="1" algn="l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Store different versions of videos in the server</a:t>
            </a:r>
            <a:endParaRPr lang="en-US" dirty="0">
              <a:solidFill>
                <a:schemeClr val="tx1"/>
              </a:solidFill>
              <a:latin typeface="Times New Roman" pitchFamily="18" charset="0"/>
            </a:endParaRPr>
          </a:p>
          <a:p>
            <a:pPr lvl="1" algn="l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Arial" charset="0"/>
                <a:cs typeface="Arial" charset="0"/>
              </a:rPr>
              <a:t>Compression for bandwidth and storage </a:t>
            </a:r>
            <a:r>
              <a:rPr lang="en-US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efficiency</a:t>
            </a:r>
            <a:endParaRPr lang="en-US" sz="2400" dirty="0">
              <a:solidFill>
                <a:schemeClr val="bg1"/>
              </a:solidFill>
              <a:latin typeface="Arial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685800"/>
            <a:ext cx="8763000" cy="615950"/>
          </a:xfrm>
        </p:spPr>
        <p:txBody>
          <a:bodyPr/>
          <a:lstStyle/>
          <a:p>
            <a:r>
              <a:rPr lang="en-US" altLang="zh-CN" sz="3200" b="1" dirty="0" smtClean="0">
                <a:solidFill>
                  <a:srgbClr val="FF0000"/>
                </a:solidFill>
                <a:ea typeface="宋体" pitchFamily="2" charset="-122"/>
              </a:rPr>
              <a:t>A Multimedia Active Router in the Network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762000" y="1524000"/>
            <a:ext cx="7777163" cy="2582863"/>
            <a:chOff x="705" y="1859"/>
            <a:chExt cx="4470" cy="1283"/>
          </a:xfrm>
        </p:grpSpPr>
        <p:sp>
          <p:nvSpPr>
            <p:cNvPr id="69636" name="Line 4"/>
            <p:cNvSpPr>
              <a:spLocks noChangeShapeType="1"/>
            </p:cNvSpPr>
            <p:nvPr/>
          </p:nvSpPr>
          <p:spPr bwMode="auto">
            <a:xfrm>
              <a:off x="2064" y="228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705" y="1859"/>
              <a:ext cx="4470" cy="1283"/>
              <a:chOff x="561" y="1823"/>
              <a:chExt cx="4470" cy="1283"/>
            </a:xfrm>
          </p:grpSpPr>
          <p:sp>
            <p:nvSpPr>
              <p:cNvPr id="69638" name="Line 6"/>
              <p:cNvSpPr>
                <a:spLocks noChangeShapeType="1"/>
              </p:cNvSpPr>
              <p:nvPr/>
            </p:nvSpPr>
            <p:spPr bwMode="auto">
              <a:xfrm>
                <a:off x="2160" y="2592"/>
                <a:ext cx="5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639" name="Line 7"/>
              <p:cNvSpPr>
                <a:spLocks noChangeShapeType="1"/>
              </p:cNvSpPr>
              <p:nvPr/>
            </p:nvSpPr>
            <p:spPr bwMode="auto">
              <a:xfrm>
                <a:off x="3168" y="2592"/>
                <a:ext cx="5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640" name="Rectangle 8"/>
              <p:cNvSpPr>
                <a:spLocks noChangeArrowheads="1"/>
              </p:cNvSpPr>
              <p:nvPr/>
            </p:nvSpPr>
            <p:spPr bwMode="auto">
              <a:xfrm>
                <a:off x="1488" y="2496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641" name="Line 9"/>
              <p:cNvSpPr>
                <a:spLocks noChangeShapeType="1"/>
              </p:cNvSpPr>
              <p:nvPr/>
            </p:nvSpPr>
            <p:spPr bwMode="auto">
              <a:xfrm>
                <a:off x="2928" y="2688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4" name="Group 10"/>
              <p:cNvGrpSpPr>
                <a:grpSpLocks/>
              </p:cNvGrpSpPr>
              <p:nvPr/>
            </p:nvGrpSpPr>
            <p:grpSpPr bwMode="auto">
              <a:xfrm>
                <a:off x="561" y="1823"/>
                <a:ext cx="4470" cy="1283"/>
                <a:chOff x="561" y="1823"/>
                <a:chExt cx="4470" cy="1283"/>
              </a:xfrm>
            </p:grpSpPr>
            <p:pic>
              <p:nvPicPr>
                <p:cNvPr id="69643" name="Picture 11" descr="dsc00039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561" y="1823"/>
                  <a:ext cx="861" cy="62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9644" name="Line 12"/>
                <p:cNvSpPr>
                  <a:spLocks noChangeShapeType="1"/>
                </p:cNvSpPr>
                <p:nvPr/>
              </p:nvSpPr>
              <p:spPr bwMode="auto">
                <a:xfrm>
                  <a:off x="1152" y="2592"/>
                  <a:ext cx="52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645" name="AutoShape 13"/>
                <p:cNvSpPr>
                  <a:spLocks noChangeArrowheads="1"/>
                </p:cNvSpPr>
                <p:nvPr/>
              </p:nvSpPr>
              <p:spPr bwMode="auto">
                <a:xfrm>
                  <a:off x="672" y="2448"/>
                  <a:ext cx="480" cy="2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646" name="AutoShape 14"/>
                <p:cNvSpPr>
                  <a:spLocks noChangeArrowheads="1"/>
                </p:cNvSpPr>
                <p:nvPr/>
              </p:nvSpPr>
              <p:spPr bwMode="auto">
                <a:xfrm>
                  <a:off x="1680" y="2448"/>
                  <a:ext cx="480" cy="2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647" name="AutoShape 15"/>
                <p:cNvSpPr>
                  <a:spLocks noChangeArrowheads="1"/>
                </p:cNvSpPr>
                <p:nvPr/>
              </p:nvSpPr>
              <p:spPr bwMode="auto">
                <a:xfrm>
                  <a:off x="2688" y="2448"/>
                  <a:ext cx="480" cy="2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648" name="AutoShape 16"/>
                <p:cNvSpPr>
                  <a:spLocks noChangeArrowheads="1"/>
                </p:cNvSpPr>
                <p:nvPr/>
              </p:nvSpPr>
              <p:spPr bwMode="auto">
                <a:xfrm>
                  <a:off x="3696" y="2448"/>
                  <a:ext cx="480" cy="240"/>
                </a:xfrm>
                <a:prstGeom prst="can">
                  <a:avLst>
                    <a:gd name="adj" fmla="val 50000"/>
                  </a:avLst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649" name="Line 17"/>
                <p:cNvSpPr>
                  <a:spLocks noChangeShapeType="1"/>
                </p:cNvSpPr>
                <p:nvPr/>
              </p:nvSpPr>
              <p:spPr bwMode="auto">
                <a:xfrm>
                  <a:off x="4176" y="2592"/>
                  <a:ext cx="43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650" name="Rectangle 18"/>
                <p:cNvSpPr>
                  <a:spLocks noChangeArrowheads="1"/>
                </p:cNvSpPr>
                <p:nvPr/>
              </p:nvSpPr>
              <p:spPr bwMode="auto">
                <a:xfrm>
                  <a:off x="1200" y="2496"/>
                  <a:ext cx="48" cy="48"/>
                </a:xfrm>
                <a:prstGeom prst="rect">
                  <a:avLst/>
                </a:prstGeom>
                <a:solidFill>
                  <a:schemeClr val="tx1"/>
                </a:solidFill>
                <a:ln w="952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651" name="Rectangle 19"/>
                <p:cNvSpPr>
                  <a:spLocks noChangeArrowheads="1"/>
                </p:cNvSpPr>
                <p:nvPr/>
              </p:nvSpPr>
              <p:spPr bwMode="auto">
                <a:xfrm>
                  <a:off x="1296" y="2496"/>
                  <a:ext cx="48" cy="48"/>
                </a:xfrm>
                <a:prstGeom prst="rect">
                  <a:avLst/>
                </a:prstGeom>
                <a:solidFill>
                  <a:schemeClr val="tx1"/>
                </a:solidFill>
                <a:ln w="952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652" name="Rectangle 20"/>
                <p:cNvSpPr>
                  <a:spLocks noChangeArrowheads="1"/>
                </p:cNvSpPr>
                <p:nvPr/>
              </p:nvSpPr>
              <p:spPr bwMode="auto">
                <a:xfrm>
                  <a:off x="1392" y="2496"/>
                  <a:ext cx="48" cy="48"/>
                </a:xfrm>
                <a:prstGeom prst="rect">
                  <a:avLst/>
                </a:prstGeom>
                <a:solidFill>
                  <a:schemeClr val="tx1"/>
                </a:solidFill>
                <a:ln w="952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653" name="Rectangle 21"/>
                <p:cNvSpPr>
                  <a:spLocks noChangeArrowheads="1"/>
                </p:cNvSpPr>
                <p:nvPr/>
              </p:nvSpPr>
              <p:spPr bwMode="auto">
                <a:xfrm>
                  <a:off x="1584" y="2496"/>
                  <a:ext cx="48" cy="48"/>
                </a:xfrm>
                <a:prstGeom prst="rect">
                  <a:avLst/>
                </a:prstGeom>
                <a:solidFill>
                  <a:schemeClr val="tx1"/>
                </a:solidFill>
                <a:ln w="952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654" name="Rectangle 22"/>
                <p:cNvSpPr>
                  <a:spLocks noChangeArrowheads="1"/>
                </p:cNvSpPr>
                <p:nvPr/>
              </p:nvSpPr>
              <p:spPr bwMode="auto">
                <a:xfrm>
                  <a:off x="2208" y="2496"/>
                  <a:ext cx="48" cy="48"/>
                </a:xfrm>
                <a:prstGeom prst="rect">
                  <a:avLst/>
                </a:prstGeom>
                <a:solidFill>
                  <a:schemeClr val="tx1"/>
                </a:solidFill>
                <a:ln w="952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655" name="Rectangle 23"/>
                <p:cNvSpPr>
                  <a:spLocks noChangeArrowheads="1"/>
                </p:cNvSpPr>
                <p:nvPr/>
              </p:nvSpPr>
              <p:spPr bwMode="auto">
                <a:xfrm>
                  <a:off x="2304" y="2496"/>
                  <a:ext cx="48" cy="48"/>
                </a:xfrm>
                <a:prstGeom prst="rect">
                  <a:avLst/>
                </a:prstGeom>
                <a:solidFill>
                  <a:schemeClr val="tx1"/>
                </a:solidFill>
                <a:ln w="952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656" name="Rectangle 24"/>
                <p:cNvSpPr>
                  <a:spLocks noChangeArrowheads="1"/>
                </p:cNvSpPr>
                <p:nvPr/>
              </p:nvSpPr>
              <p:spPr bwMode="auto">
                <a:xfrm>
                  <a:off x="2400" y="2496"/>
                  <a:ext cx="48" cy="48"/>
                </a:xfrm>
                <a:prstGeom prst="rect">
                  <a:avLst/>
                </a:prstGeom>
                <a:solidFill>
                  <a:schemeClr val="tx1"/>
                </a:solidFill>
                <a:ln w="952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657" name="Rectangle 25"/>
                <p:cNvSpPr>
                  <a:spLocks noChangeArrowheads="1"/>
                </p:cNvSpPr>
                <p:nvPr/>
              </p:nvSpPr>
              <p:spPr bwMode="auto">
                <a:xfrm>
                  <a:off x="2496" y="2496"/>
                  <a:ext cx="48" cy="48"/>
                </a:xfrm>
                <a:prstGeom prst="rect">
                  <a:avLst/>
                </a:prstGeom>
                <a:solidFill>
                  <a:schemeClr val="tx1"/>
                </a:solidFill>
                <a:ln w="952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658" name="Rectangle 26"/>
                <p:cNvSpPr>
                  <a:spLocks noChangeArrowheads="1"/>
                </p:cNvSpPr>
                <p:nvPr/>
              </p:nvSpPr>
              <p:spPr bwMode="auto">
                <a:xfrm>
                  <a:off x="2592" y="2496"/>
                  <a:ext cx="48" cy="48"/>
                </a:xfrm>
                <a:prstGeom prst="rect">
                  <a:avLst/>
                </a:prstGeom>
                <a:solidFill>
                  <a:schemeClr val="tx1"/>
                </a:solidFill>
                <a:ln w="952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659" name="Rectangle 27"/>
                <p:cNvSpPr>
                  <a:spLocks noChangeArrowheads="1"/>
                </p:cNvSpPr>
                <p:nvPr/>
              </p:nvSpPr>
              <p:spPr bwMode="auto">
                <a:xfrm>
                  <a:off x="3216" y="2496"/>
                  <a:ext cx="48" cy="48"/>
                </a:xfrm>
                <a:prstGeom prst="rect">
                  <a:avLst/>
                </a:prstGeom>
                <a:solidFill>
                  <a:schemeClr val="tx1"/>
                </a:solidFill>
                <a:ln w="952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660" name="Rectangle 28"/>
                <p:cNvSpPr>
                  <a:spLocks noChangeArrowheads="1"/>
                </p:cNvSpPr>
                <p:nvPr/>
              </p:nvSpPr>
              <p:spPr bwMode="auto">
                <a:xfrm>
                  <a:off x="3504" y="2496"/>
                  <a:ext cx="48" cy="48"/>
                </a:xfrm>
                <a:prstGeom prst="rect">
                  <a:avLst/>
                </a:prstGeom>
                <a:solidFill>
                  <a:schemeClr val="tx1"/>
                </a:solidFill>
                <a:ln w="952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661" name="AutoShape 29"/>
                <p:cNvSpPr>
                  <a:spLocks noChangeArrowheads="1"/>
                </p:cNvSpPr>
                <p:nvPr/>
              </p:nvSpPr>
              <p:spPr bwMode="auto">
                <a:xfrm>
                  <a:off x="3312" y="2496"/>
                  <a:ext cx="48" cy="48"/>
                </a:xfrm>
                <a:prstGeom prst="diamond">
                  <a:avLst/>
                </a:prstGeom>
                <a:solidFill>
                  <a:schemeClr val="tx1"/>
                </a:solidFill>
                <a:ln w="952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662" name="AutoShape 30"/>
                <p:cNvSpPr>
                  <a:spLocks noChangeArrowheads="1"/>
                </p:cNvSpPr>
                <p:nvPr/>
              </p:nvSpPr>
              <p:spPr bwMode="auto">
                <a:xfrm>
                  <a:off x="3408" y="2496"/>
                  <a:ext cx="48" cy="48"/>
                </a:xfrm>
                <a:prstGeom prst="diamond">
                  <a:avLst/>
                </a:prstGeom>
                <a:solidFill>
                  <a:schemeClr val="tx1"/>
                </a:solidFill>
                <a:ln w="952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663" name="AutoShape 31"/>
                <p:cNvSpPr>
                  <a:spLocks noChangeArrowheads="1"/>
                </p:cNvSpPr>
                <p:nvPr/>
              </p:nvSpPr>
              <p:spPr bwMode="auto">
                <a:xfrm>
                  <a:off x="3600" y="2496"/>
                  <a:ext cx="48" cy="48"/>
                </a:xfrm>
                <a:prstGeom prst="diamond">
                  <a:avLst/>
                </a:prstGeom>
                <a:solidFill>
                  <a:schemeClr val="tx1"/>
                </a:solidFill>
                <a:ln w="952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pic>
              <p:nvPicPr>
                <p:cNvPr id="69664" name="Picture 32" descr="phone3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4704" y="2002"/>
                  <a:ext cx="327" cy="110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9665" name="Line 33"/>
                <p:cNvSpPr>
                  <a:spLocks noChangeShapeType="1"/>
                </p:cNvSpPr>
                <p:nvPr/>
              </p:nvSpPr>
              <p:spPr bwMode="auto">
                <a:xfrm>
                  <a:off x="1920" y="2688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666" name="Line 34"/>
                <p:cNvSpPr>
                  <a:spLocks noChangeShapeType="1"/>
                </p:cNvSpPr>
                <p:nvPr/>
              </p:nvSpPr>
              <p:spPr bwMode="auto">
                <a:xfrm>
                  <a:off x="2928" y="2256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667" name="Line 35"/>
                <p:cNvSpPr>
                  <a:spLocks noChangeShapeType="1"/>
                </p:cNvSpPr>
                <p:nvPr/>
              </p:nvSpPr>
              <p:spPr bwMode="auto">
                <a:xfrm>
                  <a:off x="3936" y="2688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668" name="Line 36"/>
                <p:cNvSpPr>
                  <a:spLocks noChangeShapeType="1"/>
                </p:cNvSpPr>
                <p:nvPr/>
              </p:nvSpPr>
              <p:spPr bwMode="auto">
                <a:xfrm>
                  <a:off x="3936" y="2256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 type="triangle" w="med" len="med"/>
                  <a:tailEnd type="triangle" w="med" len="med"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9669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1488" y="2064"/>
                  <a:ext cx="864" cy="152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r>
                    <a:rPr lang="en-US" sz="1400" b="1">
                      <a:solidFill>
                        <a:schemeClr val="bg1"/>
                      </a:solidFill>
                      <a:latin typeface="Times New Roman" pitchFamily="18" charset="0"/>
                      <a:ea typeface="宋体" pitchFamily="2" charset="-122"/>
                    </a:rPr>
                    <a:t>Passive Router</a:t>
                  </a:r>
                </a:p>
              </p:txBody>
            </p:sp>
            <p:sp>
              <p:nvSpPr>
                <p:cNvPr id="69670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3649" y="2064"/>
                  <a:ext cx="763" cy="153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>
                      <a:solidFill>
                        <a:schemeClr val="bg1"/>
                      </a:solidFill>
                      <a:latin typeface="Times New Roman" pitchFamily="18" charset="0"/>
                      <a:ea typeface="宋体" pitchFamily="2" charset="-122"/>
                    </a:rPr>
                    <a:t>Passive Router</a:t>
                  </a:r>
                </a:p>
              </p:txBody>
            </p:sp>
            <p:sp>
              <p:nvSpPr>
                <p:cNvPr id="69671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2634" y="2064"/>
                  <a:ext cx="723" cy="153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>
                      <a:solidFill>
                        <a:schemeClr val="bg1"/>
                      </a:solidFill>
                      <a:latin typeface="Times New Roman" pitchFamily="18" charset="0"/>
                      <a:ea typeface="宋体" pitchFamily="2" charset="-122"/>
                    </a:rPr>
                    <a:t>Active Router</a:t>
                  </a:r>
                </a:p>
              </p:txBody>
            </p:sp>
            <p:sp>
              <p:nvSpPr>
                <p:cNvPr id="69672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618" y="2880"/>
                  <a:ext cx="706" cy="153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sz="1400" b="1">
                      <a:solidFill>
                        <a:schemeClr val="bg1"/>
                      </a:solidFill>
                      <a:latin typeface="Times New Roman" pitchFamily="18" charset="0"/>
                      <a:ea typeface="宋体" pitchFamily="2" charset="-122"/>
                    </a:rPr>
                    <a:t>Media Server</a:t>
                  </a:r>
                </a:p>
              </p:txBody>
            </p:sp>
          </p:grpSp>
        </p:grpSp>
      </p:grpSp>
      <p:sp>
        <p:nvSpPr>
          <p:cNvPr id="69673" name="Text Box 41"/>
          <p:cNvSpPr txBox="1">
            <a:spLocks noChangeArrowheads="1"/>
          </p:cNvSpPr>
          <p:nvPr/>
        </p:nvSpPr>
        <p:spPr bwMode="auto">
          <a:xfrm>
            <a:off x="381000" y="5486400"/>
            <a:ext cx="86106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en-US" sz="1200" b="1" dirty="0">
                <a:solidFill>
                  <a:schemeClr val="tx1"/>
                </a:solidFill>
                <a:latin typeface="Tahoma" pitchFamily="34" charset="0"/>
                <a:ea typeface="宋体" pitchFamily="2" charset="-122"/>
              </a:rPr>
              <a:t>Courtesy “A Cluster-based Active Router Architecture”, G. Welling,  et al. IEEE Micro, January/February 2001.</a:t>
            </a:r>
          </a:p>
        </p:txBody>
      </p:sp>
      <p:sp>
        <p:nvSpPr>
          <p:cNvPr id="69674" name="Rectangle 42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838200" y="4876800"/>
            <a:ext cx="7162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l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endParaRPr lang="en-US" sz="1600" b="1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9675" name="Rectangle 43"/>
          <p:cNvSpPr>
            <a:spLocks noChangeArrowheads="1"/>
          </p:cNvSpPr>
          <p:nvPr/>
        </p:nvSpPr>
        <p:spPr bwMode="auto">
          <a:xfrm>
            <a:off x="381000" y="4191000"/>
            <a:ext cx="83820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 algn="l" eaLnBrk="0" hangingPunct="0">
              <a:spcBef>
                <a:spcPct val="20000"/>
              </a:spcBef>
              <a:buFontTx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A large number of </a:t>
            </a:r>
            <a:r>
              <a:rPr lang="en-US" sz="1600" b="1" dirty="0" smtClean="0">
                <a:solidFill>
                  <a:schemeClr val="tx1"/>
                </a:solidFill>
              </a:rPr>
              <a:t>clients, Heterogeneity </a:t>
            </a:r>
            <a:r>
              <a:rPr lang="en-US" sz="1600" b="1" dirty="0">
                <a:solidFill>
                  <a:schemeClr val="tx1"/>
                </a:solidFill>
              </a:rPr>
              <a:t>in clients’ inbound network bandwidth, CPU/MEM capacity or display resolution</a:t>
            </a:r>
          </a:p>
          <a:p>
            <a:pPr marL="342900" indent="-342900" algn="l" eaLnBrk="0" hangingPunct="0">
              <a:spcBef>
                <a:spcPct val="20000"/>
              </a:spcBef>
              <a:buFontTx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Reliability and bandwidth of the </a:t>
            </a:r>
            <a:r>
              <a:rPr lang="en-US" sz="1600" b="1" dirty="0" smtClean="0">
                <a:solidFill>
                  <a:schemeClr val="tx1"/>
                </a:solidFill>
              </a:rPr>
              <a:t>network</a:t>
            </a:r>
          </a:p>
          <a:p>
            <a:pPr marL="342900" indent="-342900" algn="l" eaLnBrk="0" hangingPunct="0">
              <a:spcBef>
                <a:spcPct val="20000"/>
              </a:spcBef>
              <a:buFontTx/>
              <a:buChar char="•"/>
            </a:pPr>
            <a:r>
              <a:rPr lang="en-US" sz="1600" b="1" dirty="0" smtClean="0">
                <a:solidFill>
                  <a:schemeClr val="tx1"/>
                </a:solidFill>
              </a:rPr>
              <a:t>Why not convert the video in the router as per the client requirent?</a:t>
            </a:r>
            <a:endParaRPr lang="en-US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85800"/>
            <a:ext cx="8763000" cy="893064"/>
          </a:xfrm>
        </p:spPr>
        <p:txBody>
          <a:bodyPr/>
          <a:lstStyle/>
          <a:p>
            <a:r>
              <a:rPr lang="en-US" altLang="zh-CN" sz="2400" dirty="0" smtClean="0">
                <a:solidFill>
                  <a:srgbClr val="FF0000"/>
                </a:solidFill>
                <a:ea typeface="宋体" pitchFamily="2" charset="-122"/>
              </a:rPr>
              <a:t>Let the network speak the language of applications! </a:t>
            </a:r>
            <a:r>
              <a:rPr lang="en-US" altLang="zh-CN" sz="2400" dirty="0" smtClean="0">
                <a:solidFill>
                  <a:srgbClr val="FF0000"/>
                </a:solidFill>
                <a:latin typeface="Arial"/>
                <a:ea typeface="宋体" pitchFamily="2" charset="-122"/>
              </a:rPr>
              <a:t>–</a:t>
            </a:r>
            <a:r>
              <a:rPr lang="en-US" altLang="zh-CN" sz="2400" dirty="0" smtClean="0">
                <a:solidFill>
                  <a:srgbClr val="FF0000"/>
                </a:solidFill>
                <a:ea typeface="宋体" pitchFamily="2" charset="-122"/>
              </a:rPr>
              <a:t> Vertical processing </a:t>
            </a:r>
            <a:r>
              <a:rPr lang="en-US" altLang="zh-CN" sz="2400" dirty="0" smtClean="0">
                <a:latin typeface="Arial"/>
                <a:ea typeface="宋体" pitchFamily="2" charset="-122"/>
              </a:rPr>
              <a:t>–</a:t>
            </a:r>
            <a:r>
              <a:rPr lang="en-US" altLang="zh-CN" sz="2400" dirty="0" smtClean="0">
                <a:ea typeface="宋体" pitchFamily="2" charset="-122"/>
              </a:rPr>
              <a:t> </a:t>
            </a:r>
            <a:r>
              <a:rPr lang="en-US" altLang="zh-CN" sz="2400" dirty="0" smtClean="0">
                <a:solidFill>
                  <a:srgbClr val="FF6600"/>
                </a:solidFill>
                <a:ea typeface="宋体" pitchFamily="2" charset="-122"/>
              </a:rPr>
              <a:t>A change in networking paradigm</a:t>
            </a:r>
          </a:p>
        </p:txBody>
      </p:sp>
      <p:graphicFrame>
        <p:nvGraphicFramePr>
          <p:cNvPr id="30723" name="Object 3"/>
          <p:cNvGraphicFramePr>
            <a:graphicFrameLocks noChangeAspect="1"/>
          </p:cNvGraphicFramePr>
          <p:nvPr/>
        </p:nvGraphicFramePr>
        <p:xfrm>
          <a:off x="1191566" y="1676401"/>
          <a:ext cx="6961834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1" name="Bitmap Image" r:id="rId4" imgW="10874682" imgH="5235394" progId="PBrush">
                  <p:embed/>
                </p:oleObj>
              </mc:Choice>
              <mc:Fallback>
                <p:oleObj name="Bitmap Image" r:id="rId4" imgW="10874682" imgH="5235394" progId="PBrush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566" y="1676401"/>
                        <a:ext cx="6961834" cy="419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228600" y="457200"/>
            <a:ext cx="8610600" cy="103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eaLnBrk="0" hangingPunct="0"/>
            <a:endParaRPr lang="en-US" sz="2000"/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914400" y="5806440"/>
            <a:ext cx="754380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200" dirty="0" smtClean="0">
                <a:solidFill>
                  <a:schemeClr val="tx1"/>
                </a:solidFill>
                <a:latin typeface="Arial" charset="0"/>
              </a:rPr>
              <a:t>Courtesy: http://</a:t>
            </a:r>
            <a:r>
              <a:rPr lang="en-US" sz="1200" dirty="0">
                <a:solidFill>
                  <a:schemeClr val="tx1"/>
                </a:solidFill>
                <a:latin typeface="Arial" charset="0"/>
              </a:rPr>
              <a:t>www.cisco.com/en/US/products/ps6438/products_white_paper0900aecd8033e9a4.shtml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685800"/>
            <a:ext cx="8763000" cy="838200"/>
          </a:xfrm>
        </p:spPr>
        <p:txBody>
          <a:bodyPr/>
          <a:lstStyle/>
          <a:p>
            <a:r>
              <a:rPr lang="en-US" altLang="zh-CN" sz="3200" dirty="0" smtClean="0">
                <a:solidFill>
                  <a:srgbClr val="FF0000"/>
                </a:solidFill>
                <a:ea typeface="宋体" pitchFamily="2" charset="-122"/>
              </a:rPr>
              <a:t>Redirecting Traffic to Cisco AON Module</a:t>
            </a:r>
          </a:p>
        </p:txBody>
      </p:sp>
      <p:graphicFrame>
        <p:nvGraphicFramePr>
          <p:cNvPr id="55299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228600" y="1828800"/>
          <a:ext cx="8382000" cy="3658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5" name="Bitmap Image" r:id="rId4" imgW="10013548" imgH="4540952" progId="PBrush">
                  <p:embed/>
                </p:oleObj>
              </mc:Choice>
              <mc:Fallback>
                <p:oleObj name="Bitmap Image" r:id="rId4" imgW="10013548" imgH="4540952" progId="PBrush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828800"/>
                        <a:ext cx="8382000" cy="36580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The image “file:///C:/Papers/NetProcessor/Intel(R)%20IXA%20-%20White%20Paper_files/ixa_fig1.gif” cannot be displayed, because it contains errors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863459"/>
            <a:ext cx="7239000" cy="538811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99330"/>
            <a:ext cx="8686800" cy="762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0070C0"/>
                </a:solidFill>
              </a:rPr>
              <a:t>Network I/O Processing</a:t>
            </a:r>
          </a:p>
        </p:txBody>
      </p:sp>
      <p:grpSp>
        <p:nvGrpSpPr>
          <p:cNvPr id="159746" name="Group 3"/>
          <p:cNvGrpSpPr>
            <a:grpSpLocks/>
          </p:cNvGrpSpPr>
          <p:nvPr/>
        </p:nvGrpSpPr>
        <p:grpSpPr bwMode="auto">
          <a:xfrm>
            <a:off x="4976813" y="3352800"/>
            <a:ext cx="838200" cy="2667000"/>
            <a:chOff x="3264" y="1920"/>
            <a:chExt cx="528" cy="1680"/>
          </a:xfrm>
        </p:grpSpPr>
        <p:sp>
          <p:nvSpPr>
            <p:cNvPr id="159792" name="Rectangle 4"/>
            <p:cNvSpPr>
              <a:spLocks noChangeArrowheads="1"/>
            </p:cNvSpPr>
            <p:nvPr/>
          </p:nvSpPr>
          <p:spPr bwMode="auto">
            <a:xfrm>
              <a:off x="3264" y="2112"/>
              <a:ext cx="528" cy="1488"/>
            </a:xfrm>
            <a:prstGeom prst="rect">
              <a:avLst/>
            </a:prstGeom>
            <a:gradFill rotWithShape="1">
              <a:gsLst>
                <a:gs pos="0">
                  <a:srgbClr val="969696"/>
                </a:gs>
                <a:gs pos="100000">
                  <a:srgbClr val="545454"/>
                </a:gs>
              </a:gsLst>
              <a:lin ang="0" scaled="1"/>
            </a:gra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357" name="Text Box 5"/>
            <p:cNvSpPr txBox="1">
              <a:spLocks noChangeArrowheads="1"/>
            </p:cNvSpPr>
            <p:nvPr/>
          </p:nvSpPr>
          <p:spPr bwMode="auto">
            <a:xfrm>
              <a:off x="3408" y="1920"/>
              <a:ext cx="264" cy="218"/>
            </a:xfrm>
            <a:prstGeom prst="rect">
              <a:avLst/>
            </a:pr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56078"/>
                    <a:invGamma/>
                  </a:srgbClr>
                </a:gs>
              </a:gsLst>
              <a:lin ang="0" scaled="1"/>
            </a:gra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b="1">
                  <a:effectLst>
                    <a:outerShdw blurRad="38100" dist="38100" dir="2700000" algn="tl">
                      <a:srgbClr val="FFFFFF"/>
                    </a:outerShdw>
                  </a:effectLst>
                  <a:cs typeface="+mn-cs"/>
                </a:rPr>
                <a:t>10</a:t>
              </a:r>
            </a:p>
          </p:txBody>
        </p:sp>
      </p:grpSp>
      <p:sp>
        <p:nvSpPr>
          <p:cNvPr id="159747" name="Rectangle 6"/>
          <p:cNvSpPr>
            <a:spLocks noChangeArrowheads="1"/>
          </p:cNvSpPr>
          <p:nvPr/>
        </p:nvSpPr>
        <p:spPr bwMode="auto">
          <a:xfrm>
            <a:off x="1776413" y="5943600"/>
            <a:ext cx="1219200" cy="76200"/>
          </a:xfrm>
          <a:prstGeom prst="rect">
            <a:avLst/>
          </a:prstGeom>
          <a:gradFill rotWithShape="1">
            <a:gsLst>
              <a:gs pos="0">
                <a:srgbClr val="969696"/>
              </a:gs>
              <a:gs pos="100000">
                <a:srgbClr val="545454"/>
              </a:gs>
            </a:gsLst>
            <a:lin ang="0" scaled="1"/>
          </a:gra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9748" name="Rectangle 7"/>
          <p:cNvSpPr>
            <a:spLocks noChangeArrowheads="1"/>
          </p:cNvSpPr>
          <p:nvPr/>
        </p:nvSpPr>
        <p:spPr bwMode="auto">
          <a:xfrm>
            <a:off x="2995613" y="5105400"/>
            <a:ext cx="1143000" cy="914400"/>
          </a:xfrm>
          <a:prstGeom prst="rect">
            <a:avLst/>
          </a:prstGeom>
          <a:gradFill rotWithShape="1">
            <a:gsLst>
              <a:gs pos="0">
                <a:srgbClr val="969696"/>
              </a:gs>
              <a:gs pos="100000">
                <a:srgbClr val="545454"/>
              </a:gs>
            </a:gsLst>
            <a:lin ang="0" scaled="1"/>
          </a:gra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9749" name="Rectangle 8"/>
          <p:cNvSpPr>
            <a:spLocks noChangeArrowheads="1"/>
          </p:cNvSpPr>
          <p:nvPr/>
        </p:nvSpPr>
        <p:spPr bwMode="auto">
          <a:xfrm>
            <a:off x="4138613" y="4419600"/>
            <a:ext cx="838200" cy="1600200"/>
          </a:xfrm>
          <a:prstGeom prst="rect">
            <a:avLst/>
          </a:prstGeom>
          <a:gradFill rotWithShape="1">
            <a:gsLst>
              <a:gs pos="0">
                <a:srgbClr val="969696"/>
              </a:gs>
              <a:gs pos="100000">
                <a:srgbClr val="545454"/>
              </a:gs>
            </a:gsLst>
            <a:lin ang="0" scaled="1"/>
          </a:gra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9750" name="Group 9"/>
          <p:cNvGrpSpPr>
            <a:grpSpLocks/>
          </p:cNvGrpSpPr>
          <p:nvPr/>
        </p:nvGrpSpPr>
        <p:grpSpPr bwMode="auto">
          <a:xfrm>
            <a:off x="6500813" y="2362200"/>
            <a:ext cx="990600" cy="3657600"/>
            <a:chOff x="4224" y="1296"/>
            <a:chExt cx="624" cy="2304"/>
          </a:xfrm>
        </p:grpSpPr>
        <p:sp>
          <p:nvSpPr>
            <p:cNvPr id="159790" name="Rectangle 10"/>
            <p:cNvSpPr>
              <a:spLocks noChangeArrowheads="1"/>
            </p:cNvSpPr>
            <p:nvPr/>
          </p:nvSpPr>
          <p:spPr bwMode="auto">
            <a:xfrm>
              <a:off x="4224" y="1488"/>
              <a:ext cx="624" cy="2112"/>
            </a:xfrm>
            <a:prstGeom prst="rect">
              <a:avLst/>
            </a:prstGeom>
            <a:gradFill rotWithShape="1">
              <a:gsLst>
                <a:gs pos="0">
                  <a:srgbClr val="969696"/>
                </a:gs>
                <a:gs pos="100000">
                  <a:srgbClr val="545454"/>
                </a:gs>
              </a:gsLst>
              <a:lin ang="0" scaled="1"/>
            </a:gra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363" name="Text Box 11"/>
            <p:cNvSpPr txBox="1">
              <a:spLocks noChangeArrowheads="1"/>
            </p:cNvSpPr>
            <p:nvPr/>
          </p:nvSpPr>
          <p:spPr bwMode="auto">
            <a:xfrm>
              <a:off x="4368" y="1296"/>
              <a:ext cx="335" cy="218"/>
            </a:xfrm>
            <a:prstGeom prst="rect">
              <a:avLst/>
            </a:pr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56078"/>
                    <a:invGamma/>
                  </a:srgbClr>
                </a:gs>
              </a:gsLst>
              <a:lin ang="0" scaled="1"/>
            </a:gra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b="1">
                  <a:effectLst>
                    <a:outerShdw blurRad="38100" dist="38100" dir="2700000" algn="tl">
                      <a:srgbClr val="FFFFFF"/>
                    </a:outerShdw>
                  </a:effectLst>
                  <a:cs typeface="+mn-cs"/>
                </a:rPr>
                <a:t>100</a:t>
              </a:r>
            </a:p>
          </p:txBody>
        </p:sp>
      </p:grpSp>
      <p:grpSp>
        <p:nvGrpSpPr>
          <p:cNvPr id="159751" name="Group 12"/>
          <p:cNvGrpSpPr>
            <a:grpSpLocks/>
          </p:cNvGrpSpPr>
          <p:nvPr/>
        </p:nvGrpSpPr>
        <p:grpSpPr bwMode="auto">
          <a:xfrm>
            <a:off x="5815013" y="2711450"/>
            <a:ext cx="685800" cy="3308350"/>
            <a:chOff x="3792" y="1516"/>
            <a:chExt cx="432" cy="2084"/>
          </a:xfrm>
        </p:grpSpPr>
        <p:sp>
          <p:nvSpPr>
            <p:cNvPr id="159788" name="Rectangle 13"/>
            <p:cNvSpPr>
              <a:spLocks noChangeArrowheads="1"/>
            </p:cNvSpPr>
            <p:nvPr/>
          </p:nvSpPr>
          <p:spPr bwMode="auto">
            <a:xfrm>
              <a:off x="3792" y="1728"/>
              <a:ext cx="432" cy="1872"/>
            </a:xfrm>
            <a:prstGeom prst="rect">
              <a:avLst/>
            </a:prstGeom>
            <a:gradFill rotWithShape="1">
              <a:gsLst>
                <a:gs pos="0">
                  <a:srgbClr val="969696"/>
                </a:gs>
                <a:gs pos="100000">
                  <a:srgbClr val="545454"/>
                </a:gs>
              </a:gsLst>
              <a:lin ang="0" scaled="1"/>
            </a:gra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366" name="Text Box 14"/>
            <p:cNvSpPr txBox="1">
              <a:spLocks noChangeArrowheads="1"/>
            </p:cNvSpPr>
            <p:nvPr/>
          </p:nvSpPr>
          <p:spPr bwMode="auto">
            <a:xfrm>
              <a:off x="3888" y="1516"/>
              <a:ext cx="264" cy="218"/>
            </a:xfrm>
            <a:prstGeom prst="rect">
              <a:avLst/>
            </a:pr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56078"/>
                    <a:invGamma/>
                  </a:srgbClr>
                </a:gs>
              </a:gsLst>
              <a:lin ang="0" scaled="1"/>
            </a:gra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b="1">
                  <a:effectLst>
                    <a:outerShdw blurRad="38100" dist="38100" dir="2700000" algn="tl">
                      <a:srgbClr val="FFFFFF"/>
                    </a:outerShdw>
                  </a:effectLst>
                  <a:cs typeface="+mn-cs"/>
                </a:rPr>
                <a:t>40</a:t>
              </a:r>
            </a:p>
          </p:txBody>
        </p:sp>
      </p:grpSp>
      <p:sp>
        <p:nvSpPr>
          <p:cNvPr id="159752" name="Line 15"/>
          <p:cNvSpPr>
            <a:spLocks noChangeShapeType="1"/>
          </p:cNvSpPr>
          <p:nvPr/>
        </p:nvSpPr>
        <p:spPr bwMode="auto">
          <a:xfrm>
            <a:off x="1277938" y="6019800"/>
            <a:ext cx="7162800" cy="0"/>
          </a:xfrm>
          <a:prstGeom prst="line">
            <a:avLst/>
          </a:prstGeom>
          <a:noFill/>
          <a:ln w="889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0368" name="Text Box 16"/>
          <p:cNvSpPr txBox="1">
            <a:spLocks noChangeArrowheads="1"/>
          </p:cNvSpPr>
          <p:nvPr/>
        </p:nvSpPr>
        <p:spPr bwMode="auto">
          <a:xfrm rot="16200000" flipH="1">
            <a:off x="-539750" y="3481388"/>
            <a:ext cx="19335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GHz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 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and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Gbps</a:t>
            </a:r>
            <a:endParaRPr lang="en-US" sz="2000" dirty="0">
              <a:effectLst>
                <a:outerShdw blurRad="38100" dist="38100" dir="2700000" algn="tl">
                  <a:srgbClr val="000000"/>
                </a:outerShdw>
              </a:effectLst>
              <a:cs typeface="+mn-cs"/>
            </a:endParaRPr>
          </a:p>
        </p:txBody>
      </p:sp>
      <p:sp>
        <p:nvSpPr>
          <p:cNvPr id="100369" name="Text Box 17"/>
          <p:cNvSpPr txBox="1">
            <a:spLocks noChangeArrowheads="1"/>
          </p:cNvSpPr>
          <p:nvPr/>
        </p:nvSpPr>
        <p:spPr bwMode="auto">
          <a:xfrm>
            <a:off x="7934325" y="6080125"/>
            <a:ext cx="74584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Time</a:t>
            </a:r>
          </a:p>
        </p:txBody>
      </p:sp>
      <p:sp>
        <p:nvSpPr>
          <p:cNvPr id="100370" name="Text Box 18"/>
          <p:cNvSpPr txBox="1">
            <a:spLocks noChangeArrowheads="1"/>
          </p:cNvSpPr>
          <p:nvPr/>
        </p:nvSpPr>
        <p:spPr bwMode="auto">
          <a:xfrm>
            <a:off x="1531938" y="6056313"/>
            <a:ext cx="692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1990</a:t>
            </a:r>
          </a:p>
        </p:txBody>
      </p:sp>
      <p:sp>
        <p:nvSpPr>
          <p:cNvPr id="100371" name="Text Box 19"/>
          <p:cNvSpPr txBox="1">
            <a:spLocks noChangeArrowheads="1"/>
          </p:cNvSpPr>
          <p:nvPr/>
        </p:nvSpPr>
        <p:spPr bwMode="auto">
          <a:xfrm>
            <a:off x="2684463" y="6096000"/>
            <a:ext cx="692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1995</a:t>
            </a:r>
          </a:p>
        </p:txBody>
      </p:sp>
      <p:sp>
        <p:nvSpPr>
          <p:cNvPr id="100372" name="Text Box 20"/>
          <p:cNvSpPr txBox="1">
            <a:spLocks noChangeArrowheads="1"/>
          </p:cNvSpPr>
          <p:nvPr/>
        </p:nvSpPr>
        <p:spPr bwMode="auto">
          <a:xfrm>
            <a:off x="3751263" y="6096000"/>
            <a:ext cx="692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2000</a:t>
            </a:r>
          </a:p>
        </p:txBody>
      </p:sp>
      <p:sp>
        <p:nvSpPr>
          <p:cNvPr id="100373" name="Text Box 21"/>
          <p:cNvSpPr txBox="1">
            <a:spLocks noChangeArrowheads="1"/>
          </p:cNvSpPr>
          <p:nvPr/>
        </p:nvSpPr>
        <p:spPr bwMode="auto">
          <a:xfrm>
            <a:off x="4595813" y="6096000"/>
            <a:ext cx="692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2003</a:t>
            </a:r>
          </a:p>
        </p:txBody>
      </p:sp>
      <p:sp>
        <p:nvSpPr>
          <p:cNvPr id="100374" name="Text Box 22"/>
          <p:cNvSpPr txBox="1">
            <a:spLocks noChangeArrowheads="1"/>
          </p:cNvSpPr>
          <p:nvPr/>
        </p:nvSpPr>
        <p:spPr bwMode="auto">
          <a:xfrm>
            <a:off x="5434013" y="6096000"/>
            <a:ext cx="692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2005</a:t>
            </a:r>
          </a:p>
        </p:txBody>
      </p:sp>
      <p:sp>
        <p:nvSpPr>
          <p:cNvPr id="100375" name="Text Box 23"/>
          <p:cNvSpPr txBox="1">
            <a:spLocks noChangeArrowheads="1"/>
          </p:cNvSpPr>
          <p:nvPr/>
        </p:nvSpPr>
        <p:spPr bwMode="auto">
          <a:xfrm>
            <a:off x="7129463" y="6096000"/>
            <a:ext cx="692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2010</a:t>
            </a:r>
          </a:p>
        </p:txBody>
      </p:sp>
      <p:sp>
        <p:nvSpPr>
          <p:cNvPr id="100376" name="Text Box 24"/>
          <p:cNvSpPr txBox="1">
            <a:spLocks noChangeArrowheads="1"/>
          </p:cNvSpPr>
          <p:nvPr/>
        </p:nvSpPr>
        <p:spPr bwMode="auto">
          <a:xfrm>
            <a:off x="741363" y="5729288"/>
            <a:ext cx="501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.</a:t>
            </a:r>
            <a:r>
              <a:rPr lang="en-US" b="1" dirty="0">
                <a:cs typeface="+mn-cs"/>
              </a:rPr>
              <a:t>01</a:t>
            </a:r>
          </a:p>
        </p:txBody>
      </p:sp>
      <p:sp>
        <p:nvSpPr>
          <p:cNvPr id="100377" name="Text Box 25"/>
          <p:cNvSpPr txBox="1">
            <a:spLocks noChangeArrowheads="1"/>
          </p:cNvSpPr>
          <p:nvPr/>
        </p:nvSpPr>
        <p:spPr bwMode="auto">
          <a:xfrm>
            <a:off x="741363" y="4953000"/>
            <a:ext cx="501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cs typeface="+mn-cs"/>
              </a:rPr>
              <a:t>0.1</a:t>
            </a:r>
          </a:p>
        </p:txBody>
      </p:sp>
      <p:sp>
        <p:nvSpPr>
          <p:cNvPr id="100378" name="Text Box 26"/>
          <p:cNvSpPr txBox="1">
            <a:spLocks noChangeArrowheads="1"/>
          </p:cNvSpPr>
          <p:nvPr/>
        </p:nvSpPr>
        <p:spPr bwMode="auto">
          <a:xfrm>
            <a:off x="741363" y="4191000"/>
            <a:ext cx="438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effectLst>
                  <a:outerShdw blurRad="38100" dist="38100" dir="2700000" algn="tl">
                    <a:srgbClr val="FFFFFF"/>
                  </a:outerShdw>
                </a:effectLst>
                <a:cs typeface="+mn-cs"/>
              </a:rPr>
              <a:t>  </a:t>
            </a:r>
            <a:r>
              <a:rPr lang="en-US" b="1" dirty="0">
                <a:cs typeface="+mn-cs"/>
              </a:rPr>
              <a:t>1</a:t>
            </a:r>
          </a:p>
        </p:txBody>
      </p:sp>
      <p:sp>
        <p:nvSpPr>
          <p:cNvPr id="100379" name="Text Box 27"/>
          <p:cNvSpPr txBox="1">
            <a:spLocks noChangeArrowheads="1"/>
          </p:cNvSpPr>
          <p:nvPr/>
        </p:nvSpPr>
        <p:spPr bwMode="auto">
          <a:xfrm>
            <a:off x="741363" y="3352800"/>
            <a:ext cx="4095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cs typeface="+mn-cs"/>
              </a:rPr>
              <a:t>10</a:t>
            </a:r>
          </a:p>
        </p:txBody>
      </p:sp>
      <p:sp>
        <p:nvSpPr>
          <p:cNvPr id="100380" name="Text Box 28"/>
          <p:cNvSpPr txBox="1">
            <a:spLocks noChangeArrowheads="1"/>
          </p:cNvSpPr>
          <p:nvPr/>
        </p:nvSpPr>
        <p:spPr bwMode="auto">
          <a:xfrm>
            <a:off x="633413" y="2452688"/>
            <a:ext cx="565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cs typeface="+mn-cs"/>
              </a:rPr>
              <a:t>100</a:t>
            </a:r>
          </a:p>
        </p:txBody>
      </p:sp>
      <p:sp>
        <p:nvSpPr>
          <p:cNvPr id="100381" name="Text Box 29"/>
          <p:cNvSpPr txBox="1">
            <a:spLocks noChangeArrowheads="1"/>
          </p:cNvSpPr>
          <p:nvPr/>
        </p:nvSpPr>
        <p:spPr bwMode="auto">
          <a:xfrm>
            <a:off x="557213" y="1600200"/>
            <a:ext cx="692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cs typeface="+mn-cs"/>
              </a:rPr>
              <a:t>1000</a:t>
            </a:r>
          </a:p>
        </p:txBody>
      </p:sp>
      <p:sp>
        <p:nvSpPr>
          <p:cNvPr id="159767" name="Rectangle 30"/>
          <p:cNvSpPr>
            <a:spLocks noChangeArrowheads="1"/>
          </p:cNvSpPr>
          <p:nvPr/>
        </p:nvSpPr>
        <p:spPr bwMode="auto">
          <a:xfrm rot="-2878737">
            <a:off x="1776413" y="5635625"/>
            <a:ext cx="155575" cy="15557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9768" name="Line 31"/>
          <p:cNvSpPr>
            <a:spLocks noChangeShapeType="1"/>
          </p:cNvSpPr>
          <p:nvPr/>
        </p:nvSpPr>
        <p:spPr bwMode="auto">
          <a:xfrm flipV="1">
            <a:off x="1319213" y="1371600"/>
            <a:ext cx="0" cy="4648200"/>
          </a:xfrm>
          <a:prstGeom prst="line">
            <a:avLst/>
          </a:prstGeom>
          <a:noFill/>
          <a:ln w="889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0384" name="Text Box 32"/>
          <p:cNvSpPr txBox="1">
            <a:spLocks noChangeArrowheads="1"/>
          </p:cNvSpPr>
          <p:nvPr/>
        </p:nvSpPr>
        <p:spPr bwMode="auto">
          <a:xfrm>
            <a:off x="6119813" y="6096000"/>
            <a:ext cx="882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2006/7</a:t>
            </a:r>
          </a:p>
        </p:txBody>
      </p:sp>
      <p:grpSp>
        <p:nvGrpSpPr>
          <p:cNvPr id="159770" name="Group 33"/>
          <p:cNvGrpSpPr>
            <a:grpSpLocks/>
          </p:cNvGrpSpPr>
          <p:nvPr/>
        </p:nvGrpSpPr>
        <p:grpSpPr bwMode="auto">
          <a:xfrm>
            <a:off x="1852613" y="2667000"/>
            <a:ext cx="5715000" cy="3048000"/>
            <a:chOff x="1296" y="1488"/>
            <a:chExt cx="3600" cy="1920"/>
          </a:xfrm>
        </p:grpSpPr>
        <p:sp>
          <p:nvSpPr>
            <p:cNvPr id="159776" name="Line 34"/>
            <p:cNvSpPr>
              <a:spLocks noChangeShapeType="1"/>
            </p:cNvSpPr>
            <p:nvPr/>
          </p:nvSpPr>
          <p:spPr bwMode="auto">
            <a:xfrm flipV="1">
              <a:off x="3792" y="1536"/>
              <a:ext cx="1056" cy="576"/>
            </a:xfrm>
            <a:prstGeom prst="line">
              <a:avLst/>
            </a:prstGeom>
            <a:noFill/>
            <a:ln w="6350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9777" name="Group 35"/>
            <p:cNvGrpSpPr>
              <a:grpSpLocks/>
            </p:cNvGrpSpPr>
            <p:nvPr/>
          </p:nvGrpSpPr>
          <p:grpSpPr bwMode="auto">
            <a:xfrm>
              <a:off x="1296" y="1488"/>
              <a:ext cx="3600" cy="1920"/>
              <a:chOff x="1296" y="1488"/>
              <a:chExt cx="3600" cy="1920"/>
            </a:xfrm>
          </p:grpSpPr>
          <p:sp>
            <p:nvSpPr>
              <p:cNvPr id="159778" name="Rectangle 36"/>
              <p:cNvSpPr>
                <a:spLocks noChangeArrowheads="1"/>
              </p:cNvSpPr>
              <p:nvPr/>
            </p:nvSpPr>
            <p:spPr bwMode="auto">
              <a:xfrm rot="-2878737">
                <a:off x="3744" y="2064"/>
                <a:ext cx="98" cy="9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FFFF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9779" name="Rectangle 37"/>
              <p:cNvSpPr>
                <a:spLocks noChangeArrowheads="1"/>
              </p:cNvSpPr>
              <p:nvPr/>
            </p:nvSpPr>
            <p:spPr bwMode="auto">
              <a:xfrm rot="-2878737">
                <a:off x="1968" y="2974"/>
                <a:ext cx="98" cy="9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FFFF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9780" name="Rectangle 38"/>
              <p:cNvSpPr>
                <a:spLocks noChangeArrowheads="1"/>
              </p:cNvSpPr>
              <p:nvPr/>
            </p:nvSpPr>
            <p:spPr bwMode="auto">
              <a:xfrm rot="-2878737">
                <a:off x="2688" y="2590"/>
                <a:ext cx="98" cy="9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FFFF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9781" name="Rectangle 39"/>
              <p:cNvSpPr>
                <a:spLocks noChangeArrowheads="1"/>
              </p:cNvSpPr>
              <p:nvPr/>
            </p:nvSpPr>
            <p:spPr bwMode="auto">
              <a:xfrm rot="-2878737">
                <a:off x="3216" y="2304"/>
                <a:ext cx="98" cy="9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FFFF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9782" name="Rectangle 40"/>
              <p:cNvSpPr>
                <a:spLocks noChangeArrowheads="1"/>
              </p:cNvSpPr>
              <p:nvPr/>
            </p:nvSpPr>
            <p:spPr bwMode="auto">
              <a:xfrm rot="-2878737">
                <a:off x="4798" y="1488"/>
                <a:ext cx="98" cy="9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FFFF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9783" name="Line 41"/>
              <p:cNvSpPr>
                <a:spLocks noChangeShapeType="1"/>
              </p:cNvSpPr>
              <p:nvPr/>
            </p:nvSpPr>
            <p:spPr bwMode="auto">
              <a:xfrm flipV="1">
                <a:off x="1296" y="3024"/>
                <a:ext cx="720" cy="384"/>
              </a:xfrm>
              <a:prstGeom prst="line">
                <a:avLst/>
              </a:prstGeom>
              <a:noFill/>
              <a:ln w="635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784" name="Line 42"/>
              <p:cNvSpPr>
                <a:spLocks noChangeShapeType="1"/>
              </p:cNvSpPr>
              <p:nvPr/>
            </p:nvSpPr>
            <p:spPr bwMode="auto">
              <a:xfrm flipV="1">
                <a:off x="2016" y="2640"/>
                <a:ext cx="720" cy="384"/>
              </a:xfrm>
              <a:prstGeom prst="line">
                <a:avLst/>
              </a:prstGeom>
              <a:noFill/>
              <a:ln w="635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785" name="Line 43"/>
              <p:cNvSpPr>
                <a:spLocks noChangeShapeType="1"/>
              </p:cNvSpPr>
              <p:nvPr/>
            </p:nvSpPr>
            <p:spPr bwMode="auto">
              <a:xfrm flipV="1">
                <a:off x="2784" y="2378"/>
                <a:ext cx="432" cy="236"/>
              </a:xfrm>
              <a:prstGeom prst="line">
                <a:avLst/>
              </a:prstGeom>
              <a:noFill/>
              <a:ln w="635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786" name="Line 44"/>
              <p:cNvSpPr>
                <a:spLocks noChangeShapeType="1"/>
              </p:cNvSpPr>
              <p:nvPr/>
            </p:nvSpPr>
            <p:spPr bwMode="auto">
              <a:xfrm flipV="1">
                <a:off x="3264" y="2112"/>
                <a:ext cx="528" cy="240"/>
              </a:xfrm>
              <a:prstGeom prst="line">
                <a:avLst/>
              </a:prstGeom>
              <a:noFill/>
              <a:ln w="635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787" name="Rectangle 45"/>
              <p:cNvSpPr>
                <a:spLocks noChangeArrowheads="1"/>
              </p:cNvSpPr>
              <p:nvPr/>
            </p:nvSpPr>
            <p:spPr bwMode="auto">
              <a:xfrm rot="-2878737">
                <a:off x="4176" y="1824"/>
                <a:ext cx="98" cy="98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FFFF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59771" name="Text Box 46"/>
          <p:cNvSpPr txBox="1">
            <a:spLocks noChangeArrowheads="1"/>
          </p:cNvSpPr>
          <p:nvPr/>
        </p:nvSpPr>
        <p:spPr bwMode="auto">
          <a:xfrm>
            <a:off x="6230938" y="6473825"/>
            <a:ext cx="2487612" cy="3667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endParaRPr lang="en-US" b="1" i="1"/>
          </a:p>
        </p:txBody>
      </p:sp>
      <p:sp>
        <p:nvSpPr>
          <p:cNvPr id="159772" name="AutoShape 47"/>
          <p:cNvSpPr>
            <a:spLocks/>
          </p:cNvSpPr>
          <p:nvPr/>
        </p:nvSpPr>
        <p:spPr bwMode="auto">
          <a:xfrm>
            <a:off x="1828800" y="2590800"/>
            <a:ext cx="1762125" cy="1281113"/>
          </a:xfrm>
          <a:prstGeom prst="borderCallout2">
            <a:avLst>
              <a:gd name="adj1" fmla="val 8921"/>
              <a:gd name="adj2" fmla="val 104324"/>
              <a:gd name="adj3" fmla="val 8921"/>
              <a:gd name="adj4" fmla="val 140991"/>
              <a:gd name="adj5" fmla="val 85255"/>
              <a:gd name="adj6" fmla="val 179190"/>
            </a:avLst>
          </a:prstGeom>
          <a:noFill/>
          <a:ln w="38100">
            <a:solidFill>
              <a:srgbClr val="0000FF"/>
            </a:solidFill>
            <a:miter lim="800000"/>
            <a:headEnd type="none" w="sm" len="sm"/>
            <a:tailEnd type="arrow" w="med" len="med"/>
          </a:ln>
        </p:spPr>
        <p:txBody>
          <a:bodyPr anchor="ctr"/>
          <a:lstStyle/>
          <a:p>
            <a:pPr algn="ctr" eaLnBrk="0" hangingPunct="0"/>
            <a:r>
              <a:rPr lang="en-US" sz="2000" b="1" dirty="0">
                <a:solidFill>
                  <a:srgbClr val="0070C0"/>
                </a:solidFill>
              </a:rPr>
              <a:t>Network bandwidth outpaces </a:t>
            </a:r>
            <a:r>
              <a:rPr lang="en-US" sz="2000" b="1" dirty="0">
                <a:solidFill>
                  <a:schemeClr val="bg1"/>
                </a:solidFill>
              </a:rPr>
              <a:t>Moore’s Law</a:t>
            </a:r>
          </a:p>
        </p:txBody>
      </p:sp>
      <p:sp>
        <p:nvSpPr>
          <p:cNvPr id="159773" name="Text Box 48"/>
          <p:cNvSpPr txBox="1">
            <a:spLocks noChangeArrowheads="1"/>
          </p:cNvSpPr>
          <p:nvPr/>
        </p:nvSpPr>
        <p:spPr bwMode="auto">
          <a:xfrm>
            <a:off x="1312863" y="4957763"/>
            <a:ext cx="1268412" cy="7016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000" b="1">
                <a:solidFill>
                  <a:schemeClr val="bg1"/>
                </a:solidFill>
              </a:rPr>
              <a:t>Moore’s Law</a:t>
            </a:r>
          </a:p>
        </p:txBody>
      </p:sp>
      <p:sp>
        <p:nvSpPr>
          <p:cNvPr id="159774" name="Text Box 49"/>
          <p:cNvSpPr txBox="1">
            <a:spLocks noChangeArrowheads="1"/>
          </p:cNvSpPr>
          <p:nvPr/>
        </p:nvSpPr>
        <p:spPr bwMode="auto">
          <a:xfrm>
            <a:off x="2033350" y="1602801"/>
            <a:ext cx="5543550" cy="584200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1"/>
            </a:solidFill>
            <a:miter lim="800000"/>
            <a:headEnd type="none" w="sm" len="sm"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1600" b="1" dirty="0">
                <a:solidFill>
                  <a:schemeClr val="bg2"/>
                </a:solidFill>
              </a:rPr>
              <a:t>TCP requirements Rule of thumb:</a:t>
            </a:r>
          </a:p>
          <a:p>
            <a:pPr algn="ctr" eaLnBrk="0" hangingPunct="0"/>
            <a:r>
              <a:rPr lang="en-US" sz="1600" b="1" dirty="0">
                <a:solidFill>
                  <a:schemeClr val="bg2"/>
                </a:solidFill>
              </a:rPr>
              <a:t>1GHz for 1Gbps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" descr="-000019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762000"/>
            <a:ext cx="8210550" cy="762000"/>
          </a:xfrm>
        </p:spPr>
        <p:txBody>
          <a:bodyPr/>
          <a:lstStyle/>
          <a:p>
            <a:r>
              <a:rPr lang="en-US" altLang="zh-CN" sz="4000" b="1" dirty="0" smtClean="0">
                <a:solidFill>
                  <a:srgbClr val="FF0000"/>
                </a:solidFill>
                <a:ea typeface="宋体" pitchFamily="2" charset="-122"/>
              </a:rPr>
              <a:t>AON Scheduling Problem</a:t>
            </a:r>
          </a:p>
        </p:txBody>
      </p:sp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914400" y="1524000"/>
            <a:ext cx="7613175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buFontTx/>
              <a:buChar char="•"/>
            </a:pP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</a:rPr>
              <a:t>How to increase throughput? – Adaptive Scheduling and Load Balancing techniques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</a:rPr>
              <a:t>Messages may have real-time constraints – Latency in addition to throughput =&gt; Need good old parallel processing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</a:rPr>
              <a:t>Not enough code memory in network processors (Ex. IXP 2800)    =&gt; Need pipelining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</a:rPr>
              <a:t>How about QoS – Jitter and Out-of-Order departure of packets?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</a:rPr>
              <a:t> Kind of Similar to old </a:t>
            </a:r>
            <a:r>
              <a:rPr lang="en-US" sz="2000" b="1" dirty="0">
                <a:solidFill>
                  <a:schemeClr val="tx1"/>
                </a:solidFill>
                <a:latin typeface="Times New Roman" pitchFamily="18" charset="0"/>
              </a:rPr>
              <a:t>Cluster Computing! =&gt; Must schedule messages and balance load to increase throughput and reduce 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</a:rPr>
              <a:t>latency, </a:t>
            </a:r>
            <a:r>
              <a:rPr lang="en-US" sz="2000" b="1" dirty="0" smtClean="0">
                <a:solidFill>
                  <a:srgbClr val="0070C0"/>
                </a:solidFill>
                <a:latin typeface="Times New Roman" pitchFamily="18" charset="0"/>
              </a:rPr>
              <a:t>but we never considered throughput or pipeline.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Problem Statement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860" y="1384273"/>
            <a:ext cx="8229600" cy="4525963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sz="2400" b="1" i="1" dirty="0" smtClean="0">
                <a:latin typeface="Times New Roman" pitchFamily="18" charset="0"/>
              </a:rPr>
              <a:t>Scheduling/Load balancing to boost throughput, reduce latency and improve QoS</a:t>
            </a:r>
          </a:p>
          <a:p>
            <a:pPr>
              <a:spcBef>
                <a:spcPct val="50000"/>
              </a:spcBef>
            </a:pPr>
            <a:r>
              <a:rPr lang="en-US" sz="2400" b="1" i="1" dirty="0" smtClean="0">
                <a:latin typeface="Times New Roman" pitchFamily="18" charset="0"/>
              </a:rPr>
              <a:t>Scheduling must consider </a:t>
            </a:r>
            <a:r>
              <a:rPr lang="en-US" sz="2400" b="1" i="1" dirty="0" smtClean="0">
                <a:solidFill>
                  <a:srgbClr val="0070C0"/>
                </a:solidFill>
                <a:latin typeface="Times New Roman" pitchFamily="18" charset="0"/>
              </a:rPr>
              <a:t>Connection Locality </a:t>
            </a:r>
            <a:r>
              <a:rPr lang="en-US" sz="2400" b="1" i="1" dirty="0" smtClean="0">
                <a:latin typeface="Times New Roman" pitchFamily="18" charset="0"/>
              </a:rPr>
              <a:t>between packets in addition to load balancing</a:t>
            </a:r>
          </a:p>
          <a:p>
            <a:pPr>
              <a:spcBef>
                <a:spcPct val="50000"/>
              </a:spcBef>
            </a:pPr>
            <a:r>
              <a:rPr lang="en-US" sz="2400" b="1" i="1" dirty="0" smtClean="0">
                <a:latin typeface="Times New Roman" pitchFamily="18" charset="0"/>
              </a:rPr>
              <a:t>Multicore processors – </a:t>
            </a:r>
            <a:r>
              <a:rPr lang="en-US" sz="2400" b="1" i="1" dirty="0" smtClean="0">
                <a:solidFill>
                  <a:srgbClr val="0070C0"/>
                </a:solidFill>
                <a:latin typeface="Times New Roman" pitchFamily="18" charset="0"/>
              </a:rPr>
              <a:t>Cache locality </a:t>
            </a:r>
            <a:r>
              <a:rPr lang="en-US" sz="2400" b="1" i="1" dirty="0" smtClean="0">
                <a:latin typeface="Times New Roman" pitchFamily="18" charset="0"/>
              </a:rPr>
              <a:t>(Intel Xeon) and </a:t>
            </a:r>
            <a:r>
              <a:rPr lang="en-US" sz="2400" b="1" i="1" dirty="0" smtClean="0">
                <a:solidFill>
                  <a:srgbClr val="0070C0"/>
                </a:solidFill>
                <a:latin typeface="Times New Roman" pitchFamily="18" charset="0"/>
              </a:rPr>
              <a:t>Thread locality </a:t>
            </a:r>
            <a:r>
              <a:rPr lang="en-US" sz="2400" b="1" i="1" dirty="0" smtClean="0">
                <a:latin typeface="Times New Roman" pitchFamily="18" charset="0"/>
              </a:rPr>
              <a:t>(Sun Niagra)</a:t>
            </a:r>
          </a:p>
          <a:p>
            <a:pPr>
              <a:spcBef>
                <a:spcPct val="50000"/>
              </a:spcBef>
            </a:pPr>
            <a:r>
              <a:rPr lang="en-US" sz="2400" b="1" i="1" dirty="0" smtClean="0">
                <a:latin typeface="Times New Roman" pitchFamily="18" charset="0"/>
              </a:rPr>
              <a:t>Parallel and Pipeline scheduling to maximize throughput and minimize response time given code memory size, and real-time constraint, etc</a:t>
            </a:r>
          </a:p>
          <a:p>
            <a:pPr>
              <a:spcBef>
                <a:spcPct val="50000"/>
              </a:spcBef>
            </a:pPr>
            <a:r>
              <a:rPr lang="en-US" sz="2400" b="1" i="1" dirty="0" smtClean="0">
                <a:latin typeface="Times New Roman" pitchFamily="18" charset="0"/>
              </a:rPr>
              <a:t>How about scheduling for power and energy conservation?</a:t>
            </a:r>
          </a:p>
          <a:p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Networking has many facets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Goals: functionality, scalability, throughput performance, security, power efficiency, manageability, etc.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5847334"/>
              </p:ext>
            </p:extLst>
          </p:nvPr>
        </p:nvGraphicFramePr>
        <p:xfrm>
          <a:off x="2667000" y="1524000"/>
          <a:ext cx="3810000" cy="339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Visio" r:id="rId3" imgW="2089015" imgH="1860340" progId="">
                  <p:embed/>
                </p:oleObj>
              </mc:Choice>
              <mc:Fallback>
                <p:oleObj name="Visio" r:id="rId3" imgW="2089015" imgH="1860340" progId="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524000"/>
                        <a:ext cx="3810000" cy="339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35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TODAY’S AGENDA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Introduction to Application Oriented </a:t>
            </a:r>
            <a:r>
              <a:rPr lang="en-US" i="1" dirty="0" smtClean="0"/>
              <a:t>Networking</a:t>
            </a:r>
          </a:p>
          <a:p>
            <a:r>
              <a:rPr lang="en-US" i="1" dirty="0" smtClean="0"/>
              <a:t>History of Internet (</a:t>
            </a:r>
            <a:r>
              <a:rPr lang="en-US" i="1" dirty="0" err="1" smtClean="0"/>
              <a:t>Kleinrock</a:t>
            </a:r>
            <a:r>
              <a:rPr lang="en-US" i="1" dirty="0" smtClean="0"/>
              <a:t>)</a:t>
            </a:r>
          </a:p>
          <a:p>
            <a:r>
              <a:rPr lang="en-US" sz="3200" i="1" dirty="0" smtClean="0">
                <a:latin typeface="Calibri"/>
                <a:ea typeface="Calibri"/>
                <a:cs typeface="Times New Roman"/>
              </a:rPr>
              <a:t>Internetworking</a:t>
            </a:r>
          </a:p>
          <a:p>
            <a:r>
              <a:rPr lang="en-US" sz="3200" i="1" dirty="0">
                <a:latin typeface="Calibri"/>
                <a:ea typeface="Calibri"/>
                <a:cs typeface="Times New Roman"/>
              </a:rPr>
              <a:t>Internetworking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832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solidFill>
                  <a:srgbClr val="FF0000"/>
                </a:solidFill>
              </a:rPr>
              <a:t>Structuring networks and protocols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724400"/>
          </a:xfrm>
        </p:spPr>
        <p:txBody>
          <a:bodyPr/>
          <a:lstStyle/>
          <a:p>
            <a:r>
              <a:rPr lang="en-US" dirty="0" smtClean="0"/>
              <a:t>Goal of network:</a:t>
            </a:r>
          </a:p>
          <a:p>
            <a:pPr lvl="1"/>
            <a:r>
              <a:rPr lang="en-US" dirty="0" smtClean="0"/>
              <a:t>Provide communication for distributed applications</a:t>
            </a:r>
          </a:p>
          <a:p>
            <a:r>
              <a:rPr lang="en-US" dirty="0" smtClean="0"/>
              <a:t>How to organize networks in such a way that they</a:t>
            </a:r>
          </a:p>
          <a:p>
            <a:pPr lvl="1"/>
            <a:r>
              <a:rPr lang="en-US" dirty="0" smtClean="0"/>
              <a:t>Work correctly?</a:t>
            </a:r>
          </a:p>
          <a:p>
            <a:pPr lvl="1"/>
            <a:r>
              <a:rPr lang="en-US" dirty="0" smtClean="0"/>
              <a:t>Are scalable to large number of nodes?</a:t>
            </a:r>
          </a:p>
          <a:p>
            <a:pPr lvl="1"/>
            <a:r>
              <a:rPr lang="en-US" dirty="0" smtClean="0"/>
              <a:t>Can achieve high performance?</a:t>
            </a:r>
          </a:p>
          <a:p>
            <a:pPr lvl="1"/>
            <a:r>
              <a:rPr lang="en-US" dirty="0" smtClean="0"/>
              <a:t>Are interoperable across different technologies and uses?</a:t>
            </a:r>
          </a:p>
          <a:p>
            <a:pPr lvl="1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83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Example network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achieve end-to-end data exchange?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8399266"/>
              </p:ext>
            </p:extLst>
          </p:nvPr>
        </p:nvGraphicFramePr>
        <p:xfrm>
          <a:off x="1582737" y="2141943"/>
          <a:ext cx="5961063" cy="43350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7" name="Visio" r:id="rId3" imgW="6588057" imgH="4790895" progId="">
                  <p:embed/>
                </p:oleObj>
              </mc:Choice>
              <mc:Fallback>
                <p:oleObj name="Visio" r:id="rId3" imgW="6588057" imgH="4790895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2737" y="2141943"/>
                        <a:ext cx="5961063" cy="433505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4305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Internet architecture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1"/>
            <a:ext cx="3733802" cy="2133600"/>
          </a:xfrm>
        </p:spPr>
        <p:txBody>
          <a:bodyPr/>
          <a:lstStyle/>
          <a:p>
            <a:r>
              <a:rPr lang="en-US" sz="2400" dirty="0" smtClean="0"/>
              <a:t>Designing the structure of the Internet was  a difficult problem</a:t>
            </a:r>
          </a:p>
          <a:p>
            <a:pPr lvl="1"/>
            <a:r>
              <a:rPr lang="en-US" sz="2000" dirty="0" smtClean="0"/>
              <a:t>Many contributions</a:t>
            </a:r>
          </a:p>
          <a:p>
            <a:pPr lvl="1"/>
            <a:r>
              <a:rPr lang="en-US" sz="2000" dirty="0" smtClean="0"/>
              <a:t>One example: TCP/IP</a:t>
            </a:r>
            <a:endParaRPr lang="en-US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733800"/>
            <a:ext cx="5029200" cy="229958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524000"/>
            <a:ext cx="3961096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571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6858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Internet architecture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4572000" cy="4525963"/>
          </a:xfrm>
        </p:spPr>
        <p:txBody>
          <a:bodyPr>
            <a:normAutofit lnSpcReduction="10000"/>
          </a:bodyPr>
          <a:lstStyle/>
          <a:p>
            <a:r>
              <a:rPr lang="en-US" sz="2600" dirty="0" smtClean="0"/>
              <a:t>“Hourglass architecture”</a:t>
            </a:r>
          </a:p>
          <a:p>
            <a:r>
              <a:rPr lang="en-US" sz="2600" dirty="0" smtClean="0"/>
              <a:t>Achieves interoperability</a:t>
            </a:r>
          </a:p>
          <a:p>
            <a:pPr lvl="1"/>
            <a:r>
              <a:rPr lang="en-US" sz="2200" dirty="0" smtClean="0"/>
              <a:t>Single, common network layer protocol: Internet Protocol (IP)</a:t>
            </a:r>
          </a:p>
          <a:p>
            <a:pPr lvl="1"/>
            <a:r>
              <a:rPr lang="en-US" sz="2200" dirty="0" smtClean="0"/>
              <a:t>All network nodes need to support this protocol </a:t>
            </a:r>
          </a:p>
          <a:p>
            <a:r>
              <a:rPr lang="en-US" sz="2600" dirty="0" smtClean="0"/>
              <a:t>Supports diversity</a:t>
            </a:r>
          </a:p>
          <a:p>
            <a:pPr lvl="1"/>
            <a:r>
              <a:rPr lang="en-US" sz="2200" dirty="0" smtClean="0"/>
              <a:t>Different link/physical layer protocols below</a:t>
            </a:r>
          </a:p>
          <a:p>
            <a:pPr lvl="1"/>
            <a:r>
              <a:rPr lang="en-US" sz="2200" dirty="0" smtClean="0"/>
              <a:t>Different transport/application layer protocols above</a:t>
            </a:r>
            <a:endParaRPr lang="en-US" sz="2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000000"/>
                </a:solidFill>
              </a:rPr>
              <a:pPr/>
              <a:t>23</a:t>
            </a:fld>
            <a:endParaRPr lang="en-US" dirty="0">
              <a:solidFill>
                <a:srgbClr val="000000"/>
              </a:solidFill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4353641"/>
              </p:ext>
            </p:extLst>
          </p:nvPr>
        </p:nvGraphicFramePr>
        <p:xfrm>
          <a:off x="4800600" y="1676400"/>
          <a:ext cx="4068763" cy="4159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49" name="Visio" r:id="rId3" imgW="2926134" imgH="2991209" progId="">
                  <p:embed/>
                </p:oleObj>
              </mc:Choice>
              <mc:Fallback>
                <p:oleObj name="Visio" r:id="rId3" imgW="2926134" imgH="2991209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1676400"/>
                        <a:ext cx="4068763" cy="415927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351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Review of specific protocols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57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We will briefly review three protocols</a:t>
            </a:r>
          </a:p>
          <a:p>
            <a:pPr lvl="1"/>
            <a:r>
              <a:rPr lang="en-US" dirty="0" smtClean="0"/>
              <a:t>Link layer: Ethernet</a:t>
            </a:r>
          </a:p>
          <a:p>
            <a:pPr lvl="1"/>
            <a:r>
              <a:rPr lang="en-US" dirty="0" smtClean="0"/>
              <a:t>Network layer: Internet Protocol (IP)</a:t>
            </a:r>
          </a:p>
          <a:p>
            <a:pPr lvl="1"/>
            <a:r>
              <a:rPr lang="en-US" dirty="0" smtClean="0"/>
              <a:t>Transport layer: Transmission Control Protocol (TCP)</a:t>
            </a:r>
          </a:p>
          <a:p>
            <a:r>
              <a:rPr lang="en-US" dirty="0" smtClean="0"/>
              <a:t>For full details</a:t>
            </a:r>
          </a:p>
          <a:p>
            <a:pPr lvl="1"/>
            <a:r>
              <a:rPr lang="en-US" dirty="0" smtClean="0"/>
              <a:t>Networking textbooks</a:t>
            </a:r>
          </a:p>
          <a:p>
            <a:pPr lvl="1"/>
            <a:r>
              <a:rPr lang="en-US" dirty="0" smtClean="0"/>
              <a:t>RFCs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4355051"/>
              </p:ext>
            </p:extLst>
          </p:nvPr>
        </p:nvGraphicFramePr>
        <p:xfrm>
          <a:off x="4060825" y="1676400"/>
          <a:ext cx="5083175" cy="3905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7" name="Visio" r:id="rId3" imgW="3460615" imgH="2659092" progId="">
                  <p:embed/>
                </p:oleObj>
              </mc:Choice>
              <mc:Fallback>
                <p:oleObj name="Visio" r:id="rId3" imgW="3460615" imgH="2659092" progId="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0825" y="1676400"/>
                        <a:ext cx="5083175" cy="390565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608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Protocols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Protocols define communication between entities</a:t>
            </a:r>
          </a:p>
          <a:p>
            <a:pPr lvl="1"/>
            <a:r>
              <a:rPr lang="en-US" dirty="0" smtClean="0"/>
              <a:t>Format and order of messages</a:t>
            </a:r>
          </a:p>
          <a:p>
            <a:pPr lvl="1"/>
            <a:r>
              <a:rPr lang="en-US" dirty="0" smtClean="0"/>
              <a:t>Actions taken on transmission and/or receipt of message or other event</a:t>
            </a:r>
            <a:endParaRPr lang="en-US" dirty="0"/>
          </a:p>
          <a:p>
            <a:r>
              <a:rPr lang="en-US" dirty="0" smtClean="0"/>
              <a:t>Protocols use </a:t>
            </a:r>
            <a:br>
              <a:rPr lang="en-US" dirty="0" smtClean="0"/>
            </a:br>
            <a:r>
              <a:rPr lang="en-US" dirty="0" smtClean="0"/>
              <a:t>headers (and </a:t>
            </a:r>
            <a:br>
              <a:rPr lang="en-US" dirty="0" smtClean="0"/>
            </a:br>
            <a:r>
              <a:rPr lang="en-US" dirty="0" smtClean="0"/>
              <a:t>trailers) for control </a:t>
            </a:r>
            <a:br>
              <a:rPr lang="en-US" dirty="0" smtClean="0"/>
            </a:br>
            <a:r>
              <a:rPr lang="en-US" dirty="0" smtClean="0"/>
              <a:t>information</a:t>
            </a:r>
          </a:p>
          <a:p>
            <a:pPr lvl="1"/>
            <a:r>
              <a:rPr lang="en-US" dirty="0" smtClean="0"/>
              <a:t>Naming depends</a:t>
            </a:r>
            <a:br>
              <a:rPr lang="en-US" dirty="0" smtClean="0"/>
            </a:br>
            <a:r>
              <a:rPr lang="en-US" dirty="0" smtClean="0"/>
              <a:t>on layer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92696"/>
              </p:ext>
            </p:extLst>
          </p:nvPr>
        </p:nvGraphicFramePr>
        <p:xfrm>
          <a:off x="3893751" y="3452813"/>
          <a:ext cx="5250249" cy="279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9" name="Visio" r:id="rId3" imgW="2200343" imgH="1171575" progId="">
                  <p:embed/>
                </p:oleObj>
              </mc:Choice>
              <mc:Fallback>
                <p:oleObj name="Visio" r:id="rId3" imgW="2200343" imgH="1171575" progId="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3751" y="3452813"/>
                        <a:ext cx="5250249" cy="2795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553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rgbClr val="FF0000"/>
                </a:solidFill>
              </a:rPr>
              <a:t>Process-to-process communication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 network. How to get between programs?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7971074"/>
              </p:ext>
            </p:extLst>
          </p:nvPr>
        </p:nvGraphicFramePr>
        <p:xfrm>
          <a:off x="1371600" y="2057400"/>
          <a:ext cx="6432945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72" name="Visio" r:id="rId3" imgW="6588057" imgH="4448265" progId="">
                  <p:embed/>
                </p:oleObj>
              </mc:Choice>
              <mc:Fallback>
                <p:oleObj name="Visio" r:id="rId3" imgW="6588057" imgH="4448265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057400"/>
                        <a:ext cx="6432945" cy="434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706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Network devices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Network devices differ by highest layer processed</a:t>
            </a:r>
          </a:p>
          <a:p>
            <a:pPr lvl="1"/>
            <a:r>
              <a:rPr lang="en-US" dirty="0" smtClean="0"/>
              <a:t>Devices can process/modify headers up to that layer</a:t>
            </a:r>
          </a:p>
          <a:p>
            <a:pPr lvl="1"/>
            <a:r>
              <a:rPr lang="en-US" dirty="0" smtClean="0"/>
              <a:t>Switches and routers are most common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413031"/>
              </p:ext>
            </p:extLst>
          </p:nvPr>
        </p:nvGraphicFramePr>
        <p:xfrm>
          <a:off x="990601" y="2975113"/>
          <a:ext cx="7162799" cy="342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3" name="Visio" r:id="rId3" imgW="4381230" imgH="2095141" progId="">
                  <p:embed/>
                </p:oleObj>
              </mc:Choice>
              <mc:Fallback>
                <p:oleObj name="Visio" r:id="rId3" imgW="4381230" imgH="2095141" progId="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1" y="2975113"/>
                        <a:ext cx="7162799" cy="3425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081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Line 3"/>
          <p:cNvSpPr>
            <a:spLocks noChangeShapeType="1"/>
          </p:cNvSpPr>
          <p:nvPr/>
        </p:nvSpPr>
        <p:spPr bwMode="auto">
          <a:xfrm>
            <a:off x="533400" y="6438900"/>
            <a:ext cx="8229600" cy="0"/>
          </a:xfrm>
          <a:prstGeom prst="line">
            <a:avLst/>
          </a:prstGeom>
          <a:noFill/>
          <a:ln w="19050">
            <a:solidFill>
              <a:srgbClr val="CC99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8915" name="AutoShape 4" descr="BS00580_"/>
          <p:cNvSpPr>
            <a:spLocks noChangeAspect="1" noChangeArrowheads="1"/>
          </p:cNvSpPr>
          <p:nvPr/>
        </p:nvSpPr>
        <p:spPr bwMode="auto">
          <a:xfrm>
            <a:off x="1066800" y="1866900"/>
            <a:ext cx="1828800" cy="94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8916" name="AutoShape 5" descr="BS00580_"/>
          <p:cNvSpPr>
            <a:spLocks noChangeAspect="1" noChangeArrowheads="1"/>
          </p:cNvSpPr>
          <p:nvPr/>
        </p:nvSpPr>
        <p:spPr bwMode="auto">
          <a:xfrm>
            <a:off x="6477000" y="1916113"/>
            <a:ext cx="1828800" cy="941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8917" name="Rectangle 6"/>
          <p:cNvSpPr>
            <a:spLocks noChangeArrowheads="1"/>
          </p:cNvSpPr>
          <p:nvPr/>
        </p:nvSpPr>
        <p:spPr bwMode="auto">
          <a:xfrm>
            <a:off x="5257800" y="2814638"/>
            <a:ext cx="1219200" cy="3048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DATA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8918" name="Rectangle 7"/>
          <p:cNvSpPr>
            <a:spLocks noChangeArrowheads="1"/>
          </p:cNvSpPr>
          <p:nvPr/>
        </p:nvSpPr>
        <p:spPr bwMode="auto">
          <a:xfrm>
            <a:off x="1455738" y="3271838"/>
            <a:ext cx="1287462" cy="347662"/>
          </a:xfrm>
          <a:prstGeom prst="rect">
            <a:avLst/>
          </a:prstGeom>
          <a:solidFill>
            <a:srgbClr val="3B812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Application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8919" name="Rectangle 8"/>
          <p:cNvSpPr>
            <a:spLocks noChangeArrowheads="1"/>
          </p:cNvSpPr>
          <p:nvPr/>
        </p:nvSpPr>
        <p:spPr bwMode="auto">
          <a:xfrm>
            <a:off x="1455738" y="3727450"/>
            <a:ext cx="1287462" cy="349250"/>
          </a:xfrm>
          <a:prstGeom prst="rect">
            <a:avLst/>
          </a:prstGeom>
          <a:solidFill>
            <a:srgbClr val="3B812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Pre.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8920" name="Rectangle 9"/>
          <p:cNvSpPr>
            <a:spLocks noChangeArrowheads="1"/>
          </p:cNvSpPr>
          <p:nvPr/>
        </p:nvSpPr>
        <p:spPr bwMode="auto">
          <a:xfrm>
            <a:off x="1455738" y="4186238"/>
            <a:ext cx="1287462" cy="347662"/>
          </a:xfrm>
          <a:prstGeom prst="rect">
            <a:avLst/>
          </a:prstGeom>
          <a:solidFill>
            <a:srgbClr val="3B812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Session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8921" name="Rectangle 10"/>
          <p:cNvSpPr>
            <a:spLocks noChangeArrowheads="1"/>
          </p:cNvSpPr>
          <p:nvPr/>
        </p:nvSpPr>
        <p:spPr bwMode="auto">
          <a:xfrm>
            <a:off x="1455738" y="4643438"/>
            <a:ext cx="1287462" cy="349250"/>
          </a:xfrm>
          <a:prstGeom prst="rect">
            <a:avLst/>
          </a:prstGeom>
          <a:solidFill>
            <a:srgbClr val="3B812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Transport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8922" name="Rectangle 11"/>
          <p:cNvSpPr>
            <a:spLocks noChangeArrowheads="1"/>
          </p:cNvSpPr>
          <p:nvPr/>
        </p:nvSpPr>
        <p:spPr bwMode="auto">
          <a:xfrm>
            <a:off x="1455738" y="5100638"/>
            <a:ext cx="1287462" cy="347662"/>
          </a:xfrm>
          <a:prstGeom prst="rect">
            <a:avLst/>
          </a:prstGeom>
          <a:solidFill>
            <a:srgbClr val="3B812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Network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8923" name="Rectangle 12"/>
          <p:cNvSpPr>
            <a:spLocks noChangeArrowheads="1"/>
          </p:cNvSpPr>
          <p:nvPr/>
        </p:nvSpPr>
        <p:spPr bwMode="auto">
          <a:xfrm>
            <a:off x="1455738" y="5557838"/>
            <a:ext cx="1287462" cy="349250"/>
          </a:xfrm>
          <a:prstGeom prst="rect">
            <a:avLst/>
          </a:prstGeom>
          <a:solidFill>
            <a:srgbClr val="3B812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Data Link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8924" name="Rectangle 13"/>
          <p:cNvSpPr>
            <a:spLocks noChangeArrowheads="1"/>
          </p:cNvSpPr>
          <p:nvPr/>
        </p:nvSpPr>
        <p:spPr bwMode="auto">
          <a:xfrm>
            <a:off x="1455738" y="6015038"/>
            <a:ext cx="1287462" cy="347662"/>
          </a:xfrm>
          <a:prstGeom prst="rect">
            <a:avLst/>
          </a:prstGeom>
          <a:solidFill>
            <a:srgbClr val="3B812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Physical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8925" name="Rectangle 14"/>
          <p:cNvSpPr>
            <a:spLocks noChangeArrowheads="1"/>
          </p:cNvSpPr>
          <p:nvPr/>
        </p:nvSpPr>
        <p:spPr bwMode="auto">
          <a:xfrm>
            <a:off x="990600" y="3271838"/>
            <a:ext cx="403225" cy="347662"/>
          </a:xfrm>
          <a:prstGeom prst="rect">
            <a:avLst/>
          </a:prstGeom>
          <a:solidFill>
            <a:srgbClr val="3B812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7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8926" name="Rectangle 15"/>
          <p:cNvSpPr>
            <a:spLocks noChangeArrowheads="1"/>
          </p:cNvSpPr>
          <p:nvPr/>
        </p:nvSpPr>
        <p:spPr bwMode="auto">
          <a:xfrm>
            <a:off x="990600" y="3727450"/>
            <a:ext cx="403225" cy="349250"/>
          </a:xfrm>
          <a:prstGeom prst="rect">
            <a:avLst/>
          </a:prstGeom>
          <a:solidFill>
            <a:srgbClr val="3B812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6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8927" name="Rectangle 16"/>
          <p:cNvSpPr>
            <a:spLocks noChangeArrowheads="1"/>
          </p:cNvSpPr>
          <p:nvPr/>
        </p:nvSpPr>
        <p:spPr bwMode="auto">
          <a:xfrm>
            <a:off x="990600" y="4186238"/>
            <a:ext cx="403225" cy="347662"/>
          </a:xfrm>
          <a:prstGeom prst="rect">
            <a:avLst/>
          </a:prstGeom>
          <a:solidFill>
            <a:srgbClr val="3B812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5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8928" name="Rectangle 17"/>
          <p:cNvSpPr>
            <a:spLocks noChangeArrowheads="1"/>
          </p:cNvSpPr>
          <p:nvPr/>
        </p:nvSpPr>
        <p:spPr bwMode="auto">
          <a:xfrm>
            <a:off x="990600" y="4643438"/>
            <a:ext cx="403225" cy="349250"/>
          </a:xfrm>
          <a:prstGeom prst="rect">
            <a:avLst/>
          </a:prstGeom>
          <a:solidFill>
            <a:srgbClr val="3B812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4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8929" name="Rectangle 18"/>
          <p:cNvSpPr>
            <a:spLocks noChangeArrowheads="1"/>
          </p:cNvSpPr>
          <p:nvPr/>
        </p:nvSpPr>
        <p:spPr bwMode="auto">
          <a:xfrm>
            <a:off x="990600" y="5100638"/>
            <a:ext cx="403225" cy="347662"/>
          </a:xfrm>
          <a:prstGeom prst="rect">
            <a:avLst/>
          </a:prstGeom>
          <a:solidFill>
            <a:srgbClr val="3B812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3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8930" name="Rectangle 19"/>
          <p:cNvSpPr>
            <a:spLocks noChangeArrowheads="1"/>
          </p:cNvSpPr>
          <p:nvPr/>
        </p:nvSpPr>
        <p:spPr bwMode="auto">
          <a:xfrm>
            <a:off x="990600" y="5557838"/>
            <a:ext cx="403225" cy="349250"/>
          </a:xfrm>
          <a:prstGeom prst="rect">
            <a:avLst/>
          </a:prstGeom>
          <a:solidFill>
            <a:srgbClr val="3B812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2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8931" name="Rectangle 20"/>
          <p:cNvSpPr>
            <a:spLocks noChangeArrowheads="1"/>
          </p:cNvSpPr>
          <p:nvPr/>
        </p:nvSpPr>
        <p:spPr bwMode="auto">
          <a:xfrm>
            <a:off x="990600" y="6015038"/>
            <a:ext cx="403225" cy="347662"/>
          </a:xfrm>
          <a:prstGeom prst="rect">
            <a:avLst/>
          </a:prstGeom>
          <a:solidFill>
            <a:srgbClr val="3B812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1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8932" name="Rectangle 21"/>
          <p:cNvSpPr>
            <a:spLocks noChangeArrowheads="1"/>
          </p:cNvSpPr>
          <p:nvPr/>
        </p:nvSpPr>
        <p:spPr bwMode="auto">
          <a:xfrm>
            <a:off x="5257800" y="3271838"/>
            <a:ext cx="1219200" cy="3048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DATA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8933" name="Rectangle 22"/>
          <p:cNvSpPr>
            <a:spLocks noChangeArrowheads="1"/>
          </p:cNvSpPr>
          <p:nvPr/>
        </p:nvSpPr>
        <p:spPr bwMode="auto">
          <a:xfrm>
            <a:off x="4953000" y="3271838"/>
            <a:ext cx="304800" cy="304800"/>
          </a:xfrm>
          <a:prstGeom prst="rect">
            <a:avLst/>
          </a:prstGeom>
          <a:solidFill>
            <a:srgbClr val="CC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AH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8934" name="Rectangle 23"/>
          <p:cNvSpPr>
            <a:spLocks noChangeArrowheads="1"/>
          </p:cNvSpPr>
          <p:nvPr/>
        </p:nvSpPr>
        <p:spPr bwMode="auto">
          <a:xfrm>
            <a:off x="4953000" y="3729038"/>
            <a:ext cx="1524000" cy="3048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DATA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8935" name="Rectangle 24"/>
          <p:cNvSpPr>
            <a:spLocks noChangeArrowheads="1"/>
          </p:cNvSpPr>
          <p:nvPr/>
        </p:nvSpPr>
        <p:spPr bwMode="auto">
          <a:xfrm>
            <a:off x="4648200" y="3729038"/>
            <a:ext cx="304800" cy="304800"/>
          </a:xfrm>
          <a:prstGeom prst="rect">
            <a:avLst/>
          </a:prstGeom>
          <a:solidFill>
            <a:srgbClr val="CC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PH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8936" name="Rectangle 25"/>
          <p:cNvSpPr>
            <a:spLocks noChangeArrowheads="1"/>
          </p:cNvSpPr>
          <p:nvPr/>
        </p:nvSpPr>
        <p:spPr bwMode="auto">
          <a:xfrm>
            <a:off x="4648200" y="4186238"/>
            <a:ext cx="1828800" cy="3048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DATA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8937" name="Rectangle 26"/>
          <p:cNvSpPr>
            <a:spLocks noChangeArrowheads="1"/>
          </p:cNvSpPr>
          <p:nvPr/>
        </p:nvSpPr>
        <p:spPr bwMode="auto">
          <a:xfrm>
            <a:off x="4343400" y="4186238"/>
            <a:ext cx="304800" cy="304800"/>
          </a:xfrm>
          <a:prstGeom prst="rect">
            <a:avLst/>
          </a:prstGeom>
          <a:solidFill>
            <a:srgbClr val="CC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SH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8938" name="Rectangle 27"/>
          <p:cNvSpPr>
            <a:spLocks noChangeArrowheads="1"/>
          </p:cNvSpPr>
          <p:nvPr/>
        </p:nvSpPr>
        <p:spPr bwMode="auto">
          <a:xfrm>
            <a:off x="4343400" y="4643438"/>
            <a:ext cx="2133600" cy="3048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DATA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8939" name="Rectangle 28"/>
          <p:cNvSpPr>
            <a:spLocks noChangeArrowheads="1"/>
          </p:cNvSpPr>
          <p:nvPr/>
        </p:nvSpPr>
        <p:spPr bwMode="auto">
          <a:xfrm>
            <a:off x="4038600" y="4643438"/>
            <a:ext cx="304800" cy="304800"/>
          </a:xfrm>
          <a:prstGeom prst="rect">
            <a:avLst/>
          </a:prstGeom>
          <a:solidFill>
            <a:srgbClr val="CC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TH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8940" name="Rectangle 29"/>
          <p:cNvSpPr>
            <a:spLocks noChangeArrowheads="1"/>
          </p:cNvSpPr>
          <p:nvPr/>
        </p:nvSpPr>
        <p:spPr bwMode="auto">
          <a:xfrm>
            <a:off x="4038600" y="5100638"/>
            <a:ext cx="2438400" cy="3048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DATA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8941" name="Rectangle 30"/>
          <p:cNvSpPr>
            <a:spLocks noChangeArrowheads="1"/>
          </p:cNvSpPr>
          <p:nvPr/>
        </p:nvSpPr>
        <p:spPr bwMode="auto">
          <a:xfrm>
            <a:off x="3733800" y="5100638"/>
            <a:ext cx="304800" cy="304800"/>
          </a:xfrm>
          <a:prstGeom prst="rect">
            <a:avLst/>
          </a:prstGeom>
          <a:solidFill>
            <a:srgbClr val="CC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NH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8942" name="Rectangle 31"/>
          <p:cNvSpPr>
            <a:spLocks noChangeArrowheads="1"/>
          </p:cNvSpPr>
          <p:nvPr/>
        </p:nvSpPr>
        <p:spPr bwMode="auto">
          <a:xfrm>
            <a:off x="3733800" y="5557838"/>
            <a:ext cx="2743200" cy="3048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DATA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8943" name="Rectangle 32"/>
          <p:cNvSpPr>
            <a:spLocks noChangeArrowheads="1"/>
          </p:cNvSpPr>
          <p:nvPr/>
        </p:nvSpPr>
        <p:spPr bwMode="auto">
          <a:xfrm>
            <a:off x="3429000" y="5557838"/>
            <a:ext cx="304800" cy="304800"/>
          </a:xfrm>
          <a:prstGeom prst="rect">
            <a:avLst/>
          </a:prstGeom>
          <a:solidFill>
            <a:srgbClr val="CC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DH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8944" name="Rectangle 33"/>
          <p:cNvSpPr>
            <a:spLocks noChangeArrowheads="1"/>
          </p:cNvSpPr>
          <p:nvPr/>
        </p:nvSpPr>
        <p:spPr bwMode="auto">
          <a:xfrm>
            <a:off x="3429000" y="6015038"/>
            <a:ext cx="3048000" cy="3048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DATA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8945" name="Rectangle 34"/>
          <p:cNvSpPr>
            <a:spLocks noChangeArrowheads="1"/>
          </p:cNvSpPr>
          <p:nvPr/>
        </p:nvSpPr>
        <p:spPr bwMode="auto">
          <a:xfrm>
            <a:off x="3124200" y="6015038"/>
            <a:ext cx="304800" cy="304800"/>
          </a:xfrm>
          <a:prstGeom prst="rect">
            <a:avLst/>
          </a:prstGeom>
          <a:solidFill>
            <a:srgbClr val="CC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PH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8946" name="Rectangle 35"/>
          <p:cNvSpPr>
            <a:spLocks noChangeArrowheads="1"/>
          </p:cNvSpPr>
          <p:nvPr/>
        </p:nvSpPr>
        <p:spPr bwMode="auto">
          <a:xfrm>
            <a:off x="6858000" y="3271838"/>
            <a:ext cx="1287463" cy="347662"/>
          </a:xfrm>
          <a:prstGeom prst="rect">
            <a:avLst/>
          </a:prstGeom>
          <a:solidFill>
            <a:srgbClr val="3B812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Application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8947" name="Rectangle 36"/>
          <p:cNvSpPr>
            <a:spLocks noChangeArrowheads="1"/>
          </p:cNvSpPr>
          <p:nvPr/>
        </p:nvSpPr>
        <p:spPr bwMode="auto">
          <a:xfrm>
            <a:off x="6858000" y="3727450"/>
            <a:ext cx="1287463" cy="349250"/>
          </a:xfrm>
          <a:prstGeom prst="rect">
            <a:avLst/>
          </a:prstGeom>
          <a:solidFill>
            <a:srgbClr val="3B812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Pre.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8948" name="Rectangle 37"/>
          <p:cNvSpPr>
            <a:spLocks noChangeArrowheads="1"/>
          </p:cNvSpPr>
          <p:nvPr/>
        </p:nvSpPr>
        <p:spPr bwMode="auto">
          <a:xfrm>
            <a:off x="6858000" y="4186238"/>
            <a:ext cx="1287463" cy="347662"/>
          </a:xfrm>
          <a:prstGeom prst="rect">
            <a:avLst/>
          </a:prstGeom>
          <a:solidFill>
            <a:srgbClr val="3B812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Session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8949" name="Rectangle 38"/>
          <p:cNvSpPr>
            <a:spLocks noChangeArrowheads="1"/>
          </p:cNvSpPr>
          <p:nvPr/>
        </p:nvSpPr>
        <p:spPr bwMode="auto">
          <a:xfrm>
            <a:off x="6858000" y="4643438"/>
            <a:ext cx="1287463" cy="349250"/>
          </a:xfrm>
          <a:prstGeom prst="rect">
            <a:avLst/>
          </a:prstGeom>
          <a:solidFill>
            <a:srgbClr val="3B812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Transport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8950" name="Rectangle 39"/>
          <p:cNvSpPr>
            <a:spLocks noChangeArrowheads="1"/>
          </p:cNvSpPr>
          <p:nvPr/>
        </p:nvSpPr>
        <p:spPr bwMode="auto">
          <a:xfrm>
            <a:off x="6858000" y="5100638"/>
            <a:ext cx="1287463" cy="347662"/>
          </a:xfrm>
          <a:prstGeom prst="rect">
            <a:avLst/>
          </a:prstGeom>
          <a:solidFill>
            <a:srgbClr val="3B812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Network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8951" name="Rectangle 40"/>
          <p:cNvSpPr>
            <a:spLocks noChangeArrowheads="1"/>
          </p:cNvSpPr>
          <p:nvPr/>
        </p:nvSpPr>
        <p:spPr bwMode="auto">
          <a:xfrm>
            <a:off x="6858000" y="5557838"/>
            <a:ext cx="1287463" cy="349250"/>
          </a:xfrm>
          <a:prstGeom prst="rect">
            <a:avLst/>
          </a:prstGeom>
          <a:solidFill>
            <a:srgbClr val="3B812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Data Link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8952" name="Rectangle 41"/>
          <p:cNvSpPr>
            <a:spLocks noChangeArrowheads="1"/>
          </p:cNvSpPr>
          <p:nvPr/>
        </p:nvSpPr>
        <p:spPr bwMode="auto">
          <a:xfrm>
            <a:off x="6858000" y="6015038"/>
            <a:ext cx="1287463" cy="347662"/>
          </a:xfrm>
          <a:prstGeom prst="rect">
            <a:avLst/>
          </a:prstGeom>
          <a:solidFill>
            <a:srgbClr val="3B812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Physical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8953" name="Rectangle 42"/>
          <p:cNvSpPr>
            <a:spLocks noChangeArrowheads="1"/>
          </p:cNvSpPr>
          <p:nvPr/>
        </p:nvSpPr>
        <p:spPr bwMode="auto">
          <a:xfrm>
            <a:off x="8283575" y="3271838"/>
            <a:ext cx="403225" cy="347662"/>
          </a:xfrm>
          <a:prstGeom prst="rect">
            <a:avLst/>
          </a:prstGeom>
          <a:solidFill>
            <a:srgbClr val="3B812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7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8954" name="Rectangle 43"/>
          <p:cNvSpPr>
            <a:spLocks noChangeArrowheads="1"/>
          </p:cNvSpPr>
          <p:nvPr/>
        </p:nvSpPr>
        <p:spPr bwMode="auto">
          <a:xfrm>
            <a:off x="8283575" y="3727450"/>
            <a:ext cx="403225" cy="349250"/>
          </a:xfrm>
          <a:prstGeom prst="rect">
            <a:avLst/>
          </a:prstGeom>
          <a:solidFill>
            <a:srgbClr val="3B812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6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8955" name="Rectangle 44"/>
          <p:cNvSpPr>
            <a:spLocks noChangeArrowheads="1"/>
          </p:cNvSpPr>
          <p:nvPr/>
        </p:nvSpPr>
        <p:spPr bwMode="auto">
          <a:xfrm>
            <a:off x="8283575" y="4186238"/>
            <a:ext cx="403225" cy="347662"/>
          </a:xfrm>
          <a:prstGeom prst="rect">
            <a:avLst/>
          </a:prstGeom>
          <a:solidFill>
            <a:srgbClr val="3B812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5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8956" name="Rectangle 45"/>
          <p:cNvSpPr>
            <a:spLocks noChangeArrowheads="1"/>
          </p:cNvSpPr>
          <p:nvPr/>
        </p:nvSpPr>
        <p:spPr bwMode="auto">
          <a:xfrm>
            <a:off x="8283575" y="4643438"/>
            <a:ext cx="403225" cy="349250"/>
          </a:xfrm>
          <a:prstGeom prst="rect">
            <a:avLst/>
          </a:prstGeom>
          <a:solidFill>
            <a:srgbClr val="3B812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4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8957" name="Rectangle 46"/>
          <p:cNvSpPr>
            <a:spLocks noChangeArrowheads="1"/>
          </p:cNvSpPr>
          <p:nvPr/>
        </p:nvSpPr>
        <p:spPr bwMode="auto">
          <a:xfrm>
            <a:off x="8283575" y="5100638"/>
            <a:ext cx="403225" cy="347662"/>
          </a:xfrm>
          <a:prstGeom prst="rect">
            <a:avLst/>
          </a:prstGeom>
          <a:solidFill>
            <a:srgbClr val="3B812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3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8958" name="Rectangle 47"/>
          <p:cNvSpPr>
            <a:spLocks noChangeArrowheads="1"/>
          </p:cNvSpPr>
          <p:nvPr/>
        </p:nvSpPr>
        <p:spPr bwMode="auto">
          <a:xfrm>
            <a:off x="8283575" y="5557838"/>
            <a:ext cx="403225" cy="349250"/>
          </a:xfrm>
          <a:prstGeom prst="rect">
            <a:avLst/>
          </a:prstGeom>
          <a:solidFill>
            <a:srgbClr val="3B812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2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8959" name="Rectangle 48"/>
          <p:cNvSpPr>
            <a:spLocks noChangeArrowheads="1"/>
          </p:cNvSpPr>
          <p:nvPr/>
        </p:nvSpPr>
        <p:spPr bwMode="auto">
          <a:xfrm>
            <a:off x="8283575" y="6015038"/>
            <a:ext cx="403225" cy="347662"/>
          </a:xfrm>
          <a:prstGeom prst="rect">
            <a:avLst/>
          </a:prstGeom>
          <a:solidFill>
            <a:srgbClr val="3B812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1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8960" name="AutoShape 49" descr="cloud2_0"/>
          <p:cNvSpPr>
            <a:spLocks noChangeArrowheads="1"/>
          </p:cNvSpPr>
          <p:nvPr/>
        </p:nvSpPr>
        <p:spPr bwMode="auto">
          <a:xfrm>
            <a:off x="3581400" y="1885156"/>
            <a:ext cx="2133600" cy="501650"/>
          </a:xfrm>
          <a:prstGeom prst="cloudCallout">
            <a:avLst>
              <a:gd name="adj1" fmla="val 79241"/>
              <a:gd name="adj2" fmla="val 6014"/>
            </a:avLst>
          </a:prstGeom>
          <a:blipFill dpi="0" rotWithShape="0">
            <a:blip cstate="print"/>
            <a:srcRect/>
            <a:stretch>
              <a:fillRect/>
            </a:stretch>
          </a:blip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r>
              <a:rPr lang="en-US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Network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8962" name="Text Box 51"/>
          <p:cNvSpPr txBox="1">
            <a:spLocks noChangeArrowheads="1"/>
          </p:cNvSpPr>
          <p:nvPr/>
        </p:nvSpPr>
        <p:spPr bwMode="auto">
          <a:xfrm>
            <a:off x="8320088" y="2095500"/>
            <a:ext cx="3667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A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8963" name="Text Box 52"/>
          <p:cNvSpPr txBox="1">
            <a:spLocks noChangeArrowheads="1"/>
          </p:cNvSpPr>
          <p:nvPr/>
        </p:nvSpPr>
        <p:spPr bwMode="auto">
          <a:xfrm>
            <a:off x="611188" y="2095500"/>
            <a:ext cx="3635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B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8964" name="AutoShape 53"/>
          <p:cNvSpPr>
            <a:spLocks noChangeArrowheads="1"/>
          </p:cNvSpPr>
          <p:nvPr/>
        </p:nvSpPr>
        <p:spPr bwMode="auto">
          <a:xfrm>
            <a:off x="6553200" y="2781300"/>
            <a:ext cx="228600" cy="3581400"/>
          </a:xfrm>
          <a:prstGeom prst="downArrow">
            <a:avLst>
              <a:gd name="adj1" fmla="val 30556"/>
              <a:gd name="adj2" fmla="val 196486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8965" name="AutoShape 54"/>
          <p:cNvSpPr>
            <a:spLocks noChangeArrowheads="1"/>
          </p:cNvSpPr>
          <p:nvPr/>
        </p:nvSpPr>
        <p:spPr bwMode="auto">
          <a:xfrm flipV="1">
            <a:off x="2819400" y="2781300"/>
            <a:ext cx="228600" cy="3581400"/>
          </a:xfrm>
          <a:prstGeom prst="downArrow">
            <a:avLst>
              <a:gd name="adj1" fmla="val 30556"/>
              <a:gd name="adj2" fmla="val 196486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8966" name="Freeform 55"/>
          <p:cNvSpPr>
            <a:spLocks/>
          </p:cNvSpPr>
          <p:nvPr/>
        </p:nvSpPr>
        <p:spPr bwMode="auto">
          <a:xfrm>
            <a:off x="2857500" y="1828800"/>
            <a:ext cx="3505200" cy="228600"/>
          </a:xfrm>
          <a:custGeom>
            <a:avLst/>
            <a:gdLst>
              <a:gd name="T0" fmla="*/ 2208 w 2208"/>
              <a:gd name="T1" fmla="*/ 144 h 144"/>
              <a:gd name="T2" fmla="*/ 1152 w 2208"/>
              <a:gd name="T3" fmla="*/ 0 h 144"/>
              <a:gd name="T4" fmla="*/ 0 w 2208"/>
              <a:gd name="T5" fmla="*/ 144 h 144"/>
              <a:gd name="T6" fmla="*/ 0 60000 65536"/>
              <a:gd name="T7" fmla="*/ 0 60000 65536"/>
              <a:gd name="T8" fmla="*/ 0 60000 65536"/>
              <a:gd name="T9" fmla="*/ 0 w 2208"/>
              <a:gd name="T10" fmla="*/ 0 h 144"/>
              <a:gd name="T11" fmla="*/ 2208 w 2208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08" h="144">
                <a:moveTo>
                  <a:pt x="2208" y="144"/>
                </a:moveTo>
                <a:cubicBezTo>
                  <a:pt x="1864" y="72"/>
                  <a:pt x="1520" y="0"/>
                  <a:pt x="1152" y="0"/>
                </a:cubicBezTo>
                <a:cubicBezTo>
                  <a:pt x="784" y="0"/>
                  <a:pt x="392" y="72"/>
                  <a:pt x="0" y="144"/>
                </a:cubicBezTo>
              </a:path>
            </a:pathLst>
          </a:custGeom>
          <a:noFill/>
          <a:ln w="3175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8967" name="Text Box 56"/>
          <p:cNvSpPr txBox="1">
            <a:spLocks noChangeArrowheads="1"/>
          </p:cNvSpPr>
          <p:nvPr/>
        </p:nvSpPr>
        <p:spPr bwMode="auto">
          <a:xfrm>
            <a:off x="457200" y="609600"/>
            <a:ext cx="8382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1">
                <a:solidFill>
                  <a:srgbClr val="669999"/>
                </a:solidFill>
                <a:latin typeface="Garamond" pitchFamily="18" charset="0"/>
              </a:rPr>
              <a:t>Layered Network Architecture (OSI)</a:t>
            </a:r>
          </a:p>
        </p:txBody>
      </p:sp>
    </p:spTree>
    <p:extLst>
      <p:ext uri="{BB962C8B-B14F-4D97-AF65-F5344CB8AC3E}">
        <p14:creationId xmlns:p14="http://schemas.microsoft.com/office/powerpoint/2010/main" val="820261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" descr="-000004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Scale of Internet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24400"/>
          </a:xfrm>
        </p:spPr>
        <p:txBody>
          <a:bodyPr/>
          <a:lstStyle/>
          <a:p>
            <a:r>
              <a:rPr lang="en-US" sz="2800" dirty="0" smtClean="0"/>
              <a:t>Number of users: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19200" y="1828800"/>
            <a:ext cx="6346371" cy="4396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549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Line 3"/>
          <p:cNvSpPr>
            <a:spLocks noChangeShapeType="1"/>
          </p:cNvSpPr>
          <p:nvPr/>
        </p:nvSpPr>
        <p:spPr bwMode="auto">
          <a:xfrm>
            <a:off x="495300" y="6500813"/>
            <a:ext cx="8229600" cy="0"/>
          </a:xfrm>
          <a:prstGeom prst="line">
            <a:avLst/>
          </a:prstGeom>
          <a:noFill/>
          <a:ln w="19050">
            <a:solidFill>
              <a:srgbClr val="CC9900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495300" y="606425"/>
            <a:ext cx="8229600" cy="113982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sz="4200" b="1">
                <a:solidFill>
                  <a:srgbClr val="669999"/>
                </a:solidFill>
                <a:latin typeface="Garamond" pitchFamily="18" charset="0"/>
              </a:rPr>
              <a:t>TCP/IP Model</a:t>
            </a:r>
            <a:endParaRPr lang="en-US" sz="4400" b="1">
              <a:solidFill>
                <a:srgbClr val="669999"/>
              </a:solidFill>
            </a:endParaRPr>
          </a:p>
        </p:txBody>
      </p:sp>
      <p:sp>
        <p:nvSpPr>
          <p:cNvPr id="39940" name="Rectangle 5"/>
          <p:cNvSpPr>
            <a:spLocks noChangeArrowheads="1"/>
          </p:cNvSpPr>
          <p:nvPr/>
        </p:nvSpPr>
        <p:spPr bwMode="auto">
          <a:xfrm>
            <a:off x="495300" y="5664200"/>
            <a:ext cx="8229600" cy="6365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CC00"/>
              </a:buClr>
              <a:buSzPct val="65000"/>
              <a:buFont typeface="Wingdings" pitchFamily="2" charset="2"/>
              <a:buChar char="n"/>
            </a:pPr>
            <a:r>
              <a:rPr lang="en-US" sz="2100">
                <a:solidFill>
                  <a:srgbClr val="000000"/>
                </a:solidFill>
                <a:cs typeface="Arial" charset="0"/>
              </a:rPr>
              <a:t>ISO OSI (Open Systems Interconnection) not fully implemented </a:t>
            </a:r>
            <a:endParaRPr lang="en-US" sz="1200">
              <a:solidFill>
                <a:srgbClr val="000000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CCCC00"/>
              </a:buClr>
              <a:buSzPct val="65000"/>
              <a:buFont typeface="Wingdings" pitchFamily="2" charset="2"/>
              <a:buChar char="n"/>
            </a:pPr>
            <a:r>
              <a:rPr lang="en-US" sz="2100">
                <a:solidFill>
                  <a:srgbClr val="000000"/>
                </a:solidFill>
                <a:cs typeface="Arial" charset="0"/>
              </a:rPr>
              <a:t>Presentation and Session layers not present in TCP/IP</a:t>
            </a:r>
            <a:endParaRPr lang="en-US" sz="3200">
              <a:solidFill>
                <a:srgbClr val="000000"/>
              </a:solidFill>
            </a:endParaRPr>
          </a:p>
        </p:txBody>
      </p:sp>
      <p:sp>
        <p:nvSpPr>
          <p:cNvPr id="39941" name="Rectangle 6"/>
          <p:cNvSpPr>
            <a:spLocks noChangeArrowheads="1"/>
          </p:cNvSpPr>
          <p:nvPr/>
        </p:nvSpPr>
        <p:spPr bwMode="auto">
          <a:xfrm>
            <a:off x="2644775" y="2538413"/>
            <a:ext cx="1287463" cy="347662"/>
          </a:xfrm>
          <a:prstGeom prst="rect">
            <a:avLst/>
          </a:prstGeom>
          <a:solidFill>
            <a:srgbClr val="3B812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Application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9942" name="Rectangle 7"/>
          <p:cNvSpPr>
            <a:spLocks noChangeArrowheads="1"/>
          </p:cNvSpPr>
          <p:nvPr/>
        </p:nvSpPr>
        <p:spPr bwMode="auto">
          <a:xfrm>
            <a:off x="2644775" y="2994025"/>
            <a:ext cx="1287463" cy="349250"/>
          </a:xfrm>
          <a:prstGeom prst="rect">
            <a:avLst/>
          </a:prstGeom>
          <a:solidFill>
            <a:srgbClr val="3B812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Pre.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9943" name="Rectangle 8"/>
          <p:cNvSpPr>
            <a:spLocks noChangeArrowheads="1"/>
          </p:cNvSpPr>
          <p:nvPr/>
        </p:nvSpPr>
        <p:spPr bwMode="auto">
          <a:xfrm>
            <a:off x="2644775" y="3452813"/>
            <a:ext cx="1287463" cy="347662"/>
          </a:xfrm>
          <a:prstGeom prst="rect">
            <a:avLst/>
          </a:prstGeom>
          <a:solidFill>
            <a:srgbClr val="3B812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Session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9944" name="Rectangle 9"/>
          <p:cNvSpPr>
            <a:spLocks noChangeArrowheads="1"/>
          </p:cNvSpPr>
          <p:nvPr/>
        </p:nvSpPr>
        <p:spPr bwMode="auto">
          <a:xfrm>
            <a:off x="2644775" y="3910013"/>
            <a:ext cx="1287463" cy="349250"/>
          </a:xfrm>
          <a:prstGeom prst="rect">
            <a:avLst/>
          </a:prstGeom>
          <a:solidFill>
            <a:srgbClr val="3B812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Transport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9945" name="Rectangle 10"/>
          <p:cNvSpPr>
            <a:spLocks noChangeArrowheads="1"/>
          </p:cNvSpPr>
          <p:nvPr/>
        </p:nvSpPr>
        <p:spPr bwMode="auto">
          <a:xfrm>
            <a:off x="2644775" y="4367213"/>
            <a:ext cx="1287463" cy="347662"/>
          </a:xfrm>
          <a:prstGeom prst="rect">
            <a:avLst/>
          </a:prstGeom>
          <a:solidFill>
            <a:srgbClr val="3B812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Network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9946" name="Rectangle 11"/>
          <p:cNvSpPr>
            <a:spLocks noChangeArrowheads="1"/>
          </p:cNvSpPr>
          <p:nvPr/>
        </p:nvSpPr>
        <p:spPr bwMode="auto">
          <a:xfrm>
            <a:off x="2644775" y="4824413"/>
            <a:ext cx="1287463" cy="349250"/>
          </a:xfrm>
          <a:prstGeom prst="rect">
            <a:avLst/>
          </a:prstGeom>
          <a:solidFill>
            <a:srgbClr val="3B812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Data Link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9947" name="Rectangle 12"/>
          <p:cNvSpPr>
            <a:spLocks noChangeArrowheads="1"/>
          </p:cNvSpPr>
          <p:nvPr/>
        </p:nvSpPr>
        <p:spPr bwMode="auto">
          <a:xfrm>
            <a:off x="2644775" y="5281613"/>
            <a:ext cx="1287463" cy="347662"/>
          </a:xfrm>
          <a:prstGeom prst="rect">
            <a:avLst/>
          </a:prstGeom>
          <a:solidFill>
            <a:srgbClr val="3B812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Physical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9948" name="Rectangle 13"/>
          <p:cNvSpPr>
            <a:spLocks noChangeArrowheads="1"/>
          </p:cNvSpPr>
          <p:nvPr/>
        </p:nvSpPr>
        <p:spPr bwMode="auto">
          <a:xfrm>
            <a:off x="2179638" y="2538413"/>
            <a:ext cx="403225" cy="347662"/>
          </a:xfrm>
          <a:prstGeom prst="rect">
            <a:avLst/>
          </a:prstGeom>
          <a:solidFill>
            <a:srgbClr val="3B812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7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9949" name="Rectangle 14"/>
          <p:cNvSpPr>
            <a:spLocks noChangeArrowheads="1"/>
          </p:cNvSpPr>
          <p:nvPr/>
        </p:nvSpPr>
        <p:spPr bwMode="auto">
          <a:xfrm>
            <a:off x="2179638" y="2994025"/>
            <a:ext cx="403225" cy="349250"/>
          </a:xfrm>
          <a:prstGeom prst="rect">
            <a:avLst/>
          </a:prstGeom>
          <a:solidFill>
            <a:srgbClr val="3B812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6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9950" name="Rectangle 15"/>
          <p:cNvSpPr>
            <a:spLocks noChangeArrowheads="1"/>
          </p:cNvSpPr>
          <p:nvPr/>
        </p:nvSpPr>
        <p:spPr bwMode="auto">
          <a:xfrm>
            <a:off x="2179638" y="3452813"/>
            <a:ext cx="403225" cy="347662"/>
          </a:xfrm>
          <a:prstGeom prst="rect">
            <a:avLst/>
          </a:prstGeom>
          <a:solidFill>
            <a:srgbClr val="3B812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5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9951" name="Rectangle 16"/>
          <p:cNvSpPr>
            <a:spLocks noChangeArrowheads="1"/>
          </p:cNvSpPr>
          <p:nvPr/>
        </p:nvSpPr>
        <p:spPr bwMode="auto">
          <a:xfrm>
            <a:off x="2179638" y="3910013"/>
            <a:ext cx="403225" cy="349250"/>
          </a:xfrm>
          <a:prstGeom prst="rect">
            <a:avLst/>
          </a:prstGeom>
          <a:solidFill>
            <a:srgbClr val="3B812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4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9952" name="Rectangle 17"/>
          <p:cNvSpPr>
            <a:spLocks noChangeArrowheads="1"/>
          </p:cNvSpPr>
          <p:nvPr/>
        </p:nvSpPr>
        <p:spPr bwMode="auto">
          <a:xfrm>
            <a:off x="2179638" y="4367213"/>
            <a:ext cx="403225" cy="347662"/>
          </a:xfrm>
          <a:prstGeom prst="rect">
            <a:avLst/>
          </a:prstGeom>
          <a:solidFill>
            <a:srgbClr val="3B812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3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9953" name="Rectangle 18"/>
          <p:cNvSpPr>
            <a:spLocks noChangeArrowheads="1"/>
          </p:cNvSpPr>
          <p:nvPr/>
        </p:nvSpPr>
        <p:spPr bwMode="auto">
          <a:xfrm>
            <a:off x="2179638" y="4824413"/>
            <a:ext cx="403225" cy="349250"/>
          </a:xfrm>
          <a:prstGeom prst="rect">
            <a:avLst/>
          </a:prstGeom>
          <a:solidFill>
            <a:srgbClr val="3B812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2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9954" name="Rectangle 19"/>
          <p:cNvSpPr>
            <a:spLocks noChangeArrowheads="1"/>
          </p:cNvSpPr>
          <p:nvPr/>
        </p:nvSpPr>
        <p:spPr bwMode="auto">
          <a:xfrm>
            <a:off x="2179638" y="5281613"/>
            <a:ext cx="403225" cy="347662"/>
          </a:xfrm>
          <a:prstGeom prst="rect">
            <a:avLst/>
          </a:prstGeom>
          <a:solidFill>
            <a:srgbClr val="3B812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1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9955" name="Rectangle 20"/>
          <p:cNvSpPr>
            <a:spLocks noChangeArrowheads="1"/>
          </p:cNvSpPr>
          <p:nvPr/>
        </p:nvSpPr>
        <p:spPr bwMode="auto">
          <a:xfrm>
            <a:off x="4618038" y="2538413"/>
            <a:ext cx="1287462" cy="347662"/>
          </a:xfrm>
          <a:prstGeom prst="rect">
            <a:avLst/>
          </a:prstGeom>
          <a:solidFill>
            <a:srgbClr val="3B812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Application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9956" name="Rectangle 21"/>
          <p:cNvSpPr>
            <a:spLocks noChangeArrowheads="1"/>
          </p:cNvSpPr>
          <p:nvPr/>
        </p:nvSpPr>
        <p:spPr bwMode="auto">
          <a:xfrm>
            <a:off x="4618038" y="3910013"/>
            <a:ext cx="1287462" cy="349250"/>
          </a:xfrm>
          <a:prstGeom prst="rect">
            <a:avLst/>
          </a:prstGeom>
          <a:solidFill>
            <a:srgbClr val="3B812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TCP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9957" name="Rectangle 22"/>
          <p:cNvSpPr>
            <a:spLocks noChangeArrowheads="1"/>
          </p:cNvSpPr>
          <p:nvPr/>
        </p:nvSpPr>
        <p:spPr bwMode="auto">
          <a:xfrm>
            <a:off x="4618038" y="4367213"/>
            <a:ext cx="1287462" cy="347662"/>
          </a:xfrm>
          <a:prstGeom prst="rect">
            <a:avLst/>
          </a:prstGeom>
          <a:solidFill>
            <a:srgbClr val="3B812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IP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9958" name="Rectangle 23"/>
          <p:cNvSpPr>
            <a:spLocks noChangeArrowheads="1"/>
          </p:cNvSpPr>
          <p:nvPr/>
        </p:nvSpPr>
        <p:spPr bwMode="auto">
          <a:xfrm>
            <a:off x="4618038" y="4824413"/>
            <a:ext cx="1287462" cy="838200"/>
          </a:xfrm>
          <a:prstGeom prst="rect">
            <a:avLst/>
          </a:prstGeom>
          <a:solidFill>
            <a:srgbClr val="3B812F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Host-to-Net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9959" name="Text Box 24"/>
          <p:cNvSpPr txBox="1">
            <a:spLocks noChangeArrowheads="1"/>
          </p:cNvSpPr>
          <p:nvPr/>
        </p:nvSpPr>
        <p:spPr bwMode="auto">
          <a:xfrm>
            <a:off x="2706688" y="2081213"/>
            <a:ext cx="6842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OSI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9960" name="Text Box 25"/>
          <p:cNvSpPr txBox="1">
            <a:spLocks noChangeArrowheads="1"/>
          </p:cNvSpPr>
          <p:nvPr/>
        </p:nvSpPr>
        <p:spPr bwMode="auto">
          <a:xfrm>
            <a:off x="4641850" y="2081213"/>
            <a:ext cx="1111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TCP/IP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27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Network systems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interconnect ports of the network system?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9384733"/>
              </p:ext>
            </p:extLst>
          </p:nvPr>
        </p:nvGraphicFramePr>
        <p:xfrm>
          <a:off x="1828800" y="2162433"/>
          <a:ext cx="5638800" cy="4162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95" name="Visio" r:id="rId3" imgW="6203815" imgH="4579279" progId="">
                  <p:embed/>
                </p:oleObj>
              </mc:Choice>
              <mc:Fallback>
                <p:oleObj name="Visio" r:id="rId3" imgW="6203815" imgH="4579279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2162433"/>
                        <a:ext cx="5638800" cy="416216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24220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Routing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Shortest path routing</a:t>
            </a:r>
          </a:p>
          <a:p>
            <a:r>
              <a:rPr lang="en-US" dirty="0"/>
              <a:t>Centralized approach</a:t>
            </a:r>
          </a:p>
          <a:p>
            <a:pPr lvl="1"/>
            <a:r>
              <a:rPr lang="en-US" dirty="0"/>
              <a:t>Each node has full “view” of network</a:t>
            </a:r>
          </a:p>
          <a:p>
            <a:pPr lvl="1"/>
            <a:r>
              <a:rPr lang="en-US" dirty="0"/>
              <a:t>Each node calculates shortest path using routing algorithm</a:t>
            </a:r>
          </a:p>
          <a:p>
            <a:pPr lvl="1"/>
            <a:r>
              <a:rPr lang="en-US" dirty="0"/>
              <a:t>“Link state algorithm”</a:t>
            </a:r>
          </a:p>
          <a:p>
            <a:pPr lvl="1"/>
            <a:r>
              <a:rPr lang="en-US" dirty="0"/>
              <a:t>(Exchange of link information always decentralized)</a:t>
            </a:r>
          </a:p>
          <a:p>
            <a:r>
              <a:rPr lang="en-US" dirty="0"/>
              <a:t>Distributed approach</a:t>
            </a:r>
          </a:p>
          <a:p>
            <a:pPr lvl="1"/>
            <a:r>
              <a:rPr lang="en-US" dirty="0"/>
              <a:t>Each node computes best path without full view</a:t>
            </a:r>
          </a:p>
          <a:p>
            <a:pPr lvl="1"/>
            <a:r>
              <a:rPr lang="en-US" dirty="0"/>
              <a:t>Shortest path computed as link information is exchanged</a:t>
            </a:r>
          </a:p>
          <a:p>
            <a:pPr lvl="1"/>
            <a:r>
              <a:rPr lang="en-US" dirty="0"/>
              <a:t>“Distance vector algorithm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8335746"/>
              </p:ext>
            </p:extLst>
          </p:nvPr>
        </p:nvGraphicFramePr>
        <p:xfrm>
          <a:off x="5562600" y="1219200"/>
          <a:ext cx="3232150" cy="1848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19" name="Visio" r:id="rId3" imgW="3689215" imgH="2110237" progId="">
                  <p:embed/>
                </p:oleObj>
              </mc:Choice>
              <mc:Fallback>
                <p:oleObj name="Visio" r:id="rId3" imgW="3689215" imgH="2110237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1219200"/>
                        <a:ext cx="3232150" cy="18483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52138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/>
          <a:lstStyle/>
          <a:p>
            <a:r>
              <a:rPr lang="en-US" sz="3200" dirty="0" smtClean="0">
                <a:solidFill>
                  <a:srgbClr val="FF0000"/>
                </a:solidFill>
              </a:rPr>
              <a:t>Prefix lookups for packet forwarding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5562600" cy="4724400"/>
          </a:xfrm>
        </p:spPr>
        <p:txBody>
          <a:bodyPr/>
          <a:lstStyle/>
          <a:p>
            <a:r>
              <a:rPr lang="en-US" sz="2800" dirty="0" smtClean="0"/>
              <a:t>Match of IP destination address</a:t>
            </a:r>
            <a:br>
              <a:rPr lang="en-US" sz="2800" dirty="0" smtClean="0"/>
            </a:br>
            <a:r>
              <a:rPr lang="en-US" sz="2800" dirty="0" smtClean="0"/>
              <a:t>with prefixes specified in FIB</a:t>
            </a:r>
          </a:p>
          <a:p>
            <a:pPr lvl="1"/>
            <a:r>
              <a:rPr lang="en-US" dirty="0" smtClean="0"/>
              <a:t>Longest matching prefix</a:t>
            </a:r>
          </a:p>
          <a:p>
            <a:r>
              <a:rPr lang="en-US" sz="2800" dirty="0" smtClean="0"/>
              <a:t>Typical core router</a:t>
            </a:r>
          </a:p>
          <a:p>
            <a:pPr lvl="1"/>
            <a:r>
              <a:rPr lang="en-US" dirty="0" smtClean="0"/>
              <a:t>Hundreds of thousands of prefixes</a:t>
            </a:r>
          </a:p>
          <a:p>
            <a:pPr lvl="1"/>
            <a:r>
              <a:rPr lang="en-US" dirty="0" smtClean="0"/>
              <a:t>Millions of lookups per second</a:t>
            </a:r>
          </a:p>
          <a:p>
            <a:r>
              <a:rPr lang="en-US" sz="2800" dirty="0" smtClean="0"/>
              <a:t>Efficient data structures and</a:t>
            </a:r>
            <a:br>
              <a:rPr lang="en-US" sz="2800" dirty="0" smtClean="0"/>
            </a:br>
            <a:r>
              <a:rPr lang="en-US" sz="2800" dirty="0" smtClean="0"/>
              <a:t>algorithms essential for lookup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2411201"/>
              </p:ext>
            </p:extLst>
          </p:nvPr>
        </p:nvGraphicFramePr>
        <p:xfrm>
          <a:off x="6096000" y="1219200"/>
          <a:ext cx="2787914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43" name="Visio" r:id="rId3" imgW="3574915" imgH="6546640" progId="">
                  <p:embed/>
                </p:oleObj>
              </mc:Choice>
              <mc:Fallback>
                <p:oleObj name="Visio" r:id="rId3" imgW="3574915" imgH="654664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1219200"/>
                        <a:ext cx="2787914" cy="510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482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AutoShape 2"/>
          <p:cNvSpPr>
            <a:spLocks noChangeArrowheads="1"/>
          </p:cNvSpPr>
          <p:nvPr/>
        </p:nvSpPr>
        <p:spPr bwMode="auto">
          <a:xfrm>
            <a:off x="2362200" y="1828800"/>
            <a:ext cx="4495800" cy="3048000"/>
          </a:xfrm>
          <a:prstGeom prst="cloudCallout">
            <a:avLst>
              <a:gd name="adj1" fmla="val -25426"/>
              <a:gd name="adj2" fmla="val 7866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80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24579" name="Picture 3" descr="j0300520"/>
          <p:cNvPicPr>
            <a:picLocks noGrp="1" noChangeAspect="1" noChangeArrowheads="1" noCrop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533400" y="3048000"/>
            <a:ext cx="952500" cy="819150"/>
          </a:xfrm>
          <a:noFill/>
          <a:ln/>
        </p:spPr>
      </p:pic>
      <p:pic>
        <p:nvPicPr>
          <p:cNvPr id="24580" name="Picture 4" descr="j0195384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6629403" y="4648203"/>
            <a:ext cx="1343096" cy="1371597"/>
          </a:xfrm>
          <a:noFill/>
          <a:ln/>
        </p:spPr>
      </p:pic>
      <p:pic>
        <p:nvPicPr>
          <p:cNvPr id="24581" name="Picture 5" descr="MCj04260480000[1]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7010400" y="838200"/>
            <a:ext cx="838199" cy="897227"/>
          </a:xfrm>
          <a:noFill/>
          <a:ln/>
        </p:spPr>
      </p:pic>
      <p:pic>
        <p:nvPicPr>
          <p:cNvPr id="24582" name="Picture 6" descr="MCBS00600_0000[1]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76400" y="849699"/>
            <a:ext cx="1524000" cy="1072765"/>
          </a:xfrm>
          <a:prstGeom prst="rect">
            <a:avLst/>
          </a:prstGeom>
          <a:noFill/>
        </p:spPr>
      </p:pic>
      <p:sp>
        <p:nvSpPr>
          <p:cNvPr id="24583" name="Text Box 7"/>
          <p:cNvSpPr txBox="1">
            <a:spLocks noChangeArrowheads="1"/>
          </p:cNvSpPr>
          <p:nvPr/>
        </p:nvSpPr>
        <p:spPr bwMode="auto">
          <a:xfrm>
            <a:off x="4953000" y="990600"/>
            <a:ext cx="12192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>
                <a:solidFill>
                  <a:schemeClr val="tx1"/>
                </a:solidFill>
                <a:latin typeface="Arial" charset="0"/>
              </a:rPr>
              <a:t>Database</a:t>
            </a:r>
          </a:p>
        </p:txBody>
      </p:sp>
      <p:sp>
        <p:nvSpPr>
          <p:cNvPr id="24584" name="Text Box 8"/>
          <p:cNvSpPr txBox="1">
            <a:spLocks noChangeArrowheads="1"/>
          </p:cNvSpPr>
          <p:nvPr/>
        </p:nvSpPr>
        <p:spPr bwMode="auto">
          <a:xfrm>
            <a:off x="914400" y="1828800"/>
            <a:ext cx="1676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>
                <a:solidFill>
                  <a:schemeClr val="tx1"/>
                </a:solidFill>
                <a:latin typeface="Arial" charset="0"/>
              </a:rPr>
              <a:t>Multimedia &amp; </a:t>
            </a:r>
            <a:r>
              <a:rPr lang="en-US" sz="1400" dirty="0" err="1">
                <a:solidFill>
                  <a:schemeClr val="tx1"/>
                </a:solidFill>
                <a:latin typeface="Arial" charset="0"/>
              </a:rPr>
              <a:t>Transcoding</a:t>
            </a:r>
            <a:endParaRPr lang="en-US" sz="14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4585" name="Text Box 9"/>
          <p:cNvSpPr txBox="1">
            <a:spLocks noChangeArrowheads="1"/>
          </p:cNvSpPr>
          <p:nvPr/>
        </p:nvSpPr>
        <p:spPr bwMode="auto">
          <a:xfrm>
            <a:off x="228600" y="3886200"/>
            <a:ext cx="16764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>
                <a:solidFill>
                  <a:schemeClr val="tx1"/>
                </a:solidFill>
                <a:latin typeface="Arial" charset="0"/>
              </a:rPr>
              <a:t>Wireless </a:t>
            </a:r>
          </a:p>
        </p:txBody>
      </p:sp>
      <p:pic>
        <p:nvPicPr>
          <p:cNvPr id="24586" name="Picture 10" descr="MCj03193320000[1]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34200" y="2590800"/>
            <a:ext cx="1475945" cy="1328738"/>
          </a:xfrm>
          <a:prstGeom prst="rect">
            <a:avLst/>
          </a:prstGeom>
          <a:noFill/>
        </p:spPr>
      </p:pic>
      <p:sp>
        <p:nvSpPr>
          <p:cNvPr id="24587" name="Text Box 11"/>
          <p:cNvSpPr txBox="1">
            <a:spLocks noChangeArrowheads="1"/>
          </p:cNvSpPr>
          <p:nvPr/>
        </p:nvSpPr>
        <p:spPr bwMode="auto">
          <a:xfrm>
            <a:off x="7696200" y="3581400"/>
            <a:ext cx="1219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>
                <a:solidFill>
                  <a:schemeClr val="tx1"/>
                </a:solidFill>
                <a:latin typeface="Arial" charset="0"/>
              </a:rPr>
              <a:t>Computer Games</a:t>
            </a:r>
          </a:p>
        </p:txBody>
      </p:sp>
      <p:sp>
        <p:nvSpPr>
          <p:cNvPr id="24588" name="Text Box 12"/>
          <p:cNvSpPr txBox="1">
            <a:spLocks noChangeArrowheads="1"/>
          </p:cNvSpPr>
          <p:nvPr/>
        </p:nvSpPr>
        <p:spPr bwMode="auto">
          <a:xfrm>
            <a:off x="6781800" y="4267203"/>
            <a:ext cx="12192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>
                <a:solidFill>
                  <a:schemeClr val="tx1"/>
                </a:solidFill>
                <a:latin typeface="Arial" charset="0"/>
              </a:rPr>
              <a:t>E Mail</a:t>
            </a:r>
          </a:p>
        </p:txBody>
      </p:sp>
      <p:sp>
        <p:nvSpPr>
          <p:cNvPr id="24589" name="Text Box 13"/>
          <p:cNvSpPr txBox="1">
            <a:spLocks noChangeArrowheads="1"/>
          </p:cNvSpPr>
          <p:nvPr/>
        </p:nvSpPr>
        <p:spPr bwMode="auto">
          <a:xfrm>
            <a:off x="5334000" y="5867400"/>
            <a:ext cx="12192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>
                <a:solidFill>
                  <a:schemeClr val="tx1"/>
                </a:solidFill>
                <a:latin typeface="Arial" charset="0"/>
              </a:rPr>
              <a:t>FTP</a:t>
            </a:r>
          </a:p>
        </p:txBody>
      </p:sp>
      <p:sp>
        <p:nvSpPr>
          <p:cNvPr id="24590" name="WordArt 14"/>
          <p:cNvSpPr>
            <a:spLocks noChangeArrowheads="1" noChangeShapeType="1" noTextEdit="1"/>
          </p:cNvSpPr>
          <p:nvPr/>
        </p:nvSpPr>
        <p:spPr bwMode="auto">
          <a:xfrm>
            <a:off x="3657600" y="2819403"/>
            <a:ext cx="2066926" cy="1039813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26227"/>
              </a:avLst>
            </a:prstTxWarp>
          </a:bodyPr>
          <a:lstStyle/>
          <a:p>
            <a:r>
              <a:rPr lang="en-US" sz="44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Impact"/>
              </a:rPr>
              <a:t>INTERNET</a:t>
            </a:r>
          </a:p>
        </p:txBody>
      </p:sp>
      <p:pic>
        <p:nvPicPr>
          <p:cNvPr id="24591" name="Picture 15" descr="MCj04238220000[1]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8" cstate="print"/>
          <a:srcRect/>
          <a:stretch>
            <a:fillRect/>
          </a:stretch>
        </p:blipFill>
        <p:spPr>
          <a:xfrm>
            <a:off x="1568674" y="4648203"/>
            <a:ext cx="1558702" cy="1600197"/>
          </a:xfrm>
          <a:noFill/>
          <a:ln/>
        </p:spPr>
      </p:pic>
      <p:sp>
        <p:nvSpPr>
          <p:cNvPr id="24592" name="Text Box 16"/>
          <p:cNvSpPr txBox="1">
            <a:spLocks noChangeArrowheads="1"/>
          </p:cNvSpPr>
          <p:nvPr/>
        </p:nvSpPr>
        <p:spPr bwMode="auto">
          <a:xfrm>
            <a:off x="990600" y="4343403"/>
            <a:ext cx="12954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>
                <a:solidFill>
                  <a:schemeClr val="tx1"/>
                </a:solidFill>
                <a:latin typeface="Arial" charset="0"/>
              </a:rPr>
              <a:t>Telephone</a:t>
            </a:r>
          </a:p>
        </p:txBody>
      </p:sp>
      <p:pic>
        <p:nvPicPr>
          <p:cNvPr id="24593" name="Picture 17" descr="gnome-mime-application-vnd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343400" y="914400"/>
            <a:ext cx="609600" cy="660400"/>
          </a:xfrm>
          <a:prstGeom prst="rect">
            <a:avLst/>
          </a:prstGeom>
          <a:noFill/>
        </p:spPr>
      </p:pic>
      <p:sp>
        <p:nvSpPr>
          <p:cNvPr id="24594" name="Text Box 18"/>
          <p:cNvSpPr txBox="1">
            <a:spLocks noChangeArrowheads="1"/>
          </p:cNvSpPr>
          <p:nvPr/>
        </p:nvSpPr>
        <p:spPr bwMode="auto">
          <a:xfrm>
            <a:off x="6705600" y="1828800"/>
            <a:ext cx="1219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>
                <a:solidFill>
                  <a:schemeClr val="tx1"/>
                </a:solidFill>
                <a:latin typeface="Arial" charset="0"/>
              </a:rPr>
              <a:t>Virus and Malware</a:t>
            </a:r>
          </a:p>
        </p:txBody>
      </p:sp>
      <p:pic>
        <p:nvPicPr>
          <p:cNvPr id="24595" name="Picture 19" descr="server-0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495800" y="5029200"/>
            <a:ext cx="874038" cy="1219200"/>
          </a:xfrm>
          <a:prstGeom prst="rect">
            <a:avLst/>
          </a:prstGeom>
          <a:noFill/>
        </p:spPr>
      </p:pic>
      <p:sp>
        <p:nvSpPr>
          <p:cNvPr id="24596" name="Line 20"/>
          <p:cNvSpPr>
            <a:spLocks noChangeShapeType="1"/>
          </p:cNvSpPr>
          <p:nvPr/>
        </p:nvSpPr>
        <p:spPr bwMode="auto">
          <a:xfrm>
            <a:off x="2590800" y="1676400"/>
            <a:ext cx="457200" cy="5334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24597" name="Line 21"/>
          <p:cNvSpPr>
            <a:spLocks noChangeShapeType="1"/>
          </p:cNvSpPr>
          <p:nvPr/>
        </p:nvSpPr>
        <p:spPr bwMode="auto">
          <a:xfrm>
            <a:off x="4648200" y="1524000"/>
            <a:ext cx="0" cy="5334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24598" name="Line 22"/>
          <p:cNvSpPr>
            <a:spLocks noChangeShapeType="1"/>
          </p:cNvSpPr>
          <p:nvPr/>
        </p:nvSpPr>
        <p:spPr bwMode="auto">
          <a:xfrm flipV="1">
            <a:off x="6248400" y="1524000"/>
            <a:ext cx="838200" cy="5334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24599" name="Line 23"/>
          <p:cNvSpPr>
            <a:spLocks noChangeShapeType="1"/>
          </p:cNvSpPr>
          <p:nvPr/>
        </p:nvSpPr>
        <p:spPr bwMode="auto">
          <a:xfrm>
            <a:off x="6858000" y="3276600"/>
            <a:ext cx="4572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24600" name="Line 24"/>
          <p:cNvSpPr>
            <a:spLocks noChangeShapeType="1"/>
          </p:cNvSpPr>
          <p:nvPr/>
        </p:nvSpPr>
        <p:spPr bwMode="auto">
          <a:xfrm>
            <a:off x="6096000" y="4343400"/>
            <a:ext cx="685800" cy="5334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24601" name="Line 25"/>
          <p:cNvSpPr>
            <a:spLocks noChangeShapeType="1"/>
          </p:cNvSpPr>
          <p:nvPr/>
        </p:nvSpPr>
        <p:spPr bwMode="auto">
          <a:xfrm>
            <a:off x="1447800" y="3429000"/>
            <a:ext cx="9144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24602" name="Line 26"/>
          <p:cNvSpPr>
            <a:spLocks noChangeShapeType="1"/>
          </p:cNvSpPr>
          <p:nvPr/>
        </p:nvSpPr>
        <p:spPr bwMode="auto">
          <a:xfrm>
            <a:off x="4648200" y="4876800"/>
            <a:ext cx="152400" cy="2286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en-US"/>
          </a:p>
        </p:txBody>
      </p:sp>
      <p:sp>
        <p:nvSpPr>
          <p:cNvPr id="24603" name="Line 27"/>
          <p:cNvSpPr>
            <a:spLocks noChangeShapeType="1"/>
          </p:cNvSpPr>
          <p:nvPr/>
        </p:nvSpPr>
        <p:spPr bwMode="auto">
          <a:xfrm flipV="1">
            <a:off x="2667000" y="4648200"/>
            <a:ext cx="685800" cy="3048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AutoShape 2"/>
          <p:cNvSpPr>
            <a:spLocks noChangeArrowheads="1"/>
          </p:cNvSpPr>
          <p:nvPr/>
        </p:nvSpPr>
        <p:spPr bwMode="auto">
          <a:xfrm>
            <a:off x="1524000" y="1676400"/>
            <a:ext cx="5334000" cy="4343400"/>
          </a:xfrm>
          <a:prstGeom prst="cloudCallout">
            <a:avLst>
              <a:gd name="adj1" fmla="val -32208"/>
              <a:gd name="adj2" fmla="val 33708"/>
            </a:avLst>
          </a:prstGeom>
          <a:solidFill>
            <a:schemeClr val="accent1">
              <a:alpha val="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800">
              <a:solidFill>
                <a:schemeClr val="tx1"/>
              </a:solidFill>
              <a:latin typeface="Arial" charset="0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752601" y="2667000"/>
            <a:ext cx="3757613" cy="3251200"/>
            <a:chOff x="2016" y="768"/>
            <a:chExt cx="2367" cy="2048"/>
          </a:xfrm>
        </p:grpSpPr>
        <p:pic>
          <p:nvPicPr>
            <p:cNvPr id="26628" name="Picture 4" descr="ladybird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16" y="2448"/>
              <a:ext cx="480" cy="368"/>
            </a:xfrm>
            <a:prstGeom prst="rect">
              <a:avLst/>
            </a:prstGeom>
            <a:noFill/>
          </p:spPr>
        </p:pic>
        <p:pic>
          <p:nvPicPr>
            <p:cNvPr id="26629" name="Picture 5" descr="ladybird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016" y="1968"/>
              <a:ext cx="480" cy="36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</p:pic>
        <p:pic>
          <p:nvPicPr>
            <p:cNvPr id="26630" name="Picture 6" descr="ladybird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36" y="1440"/>
              <a:ext cx="447" cy="342"/>
            </a:xfrm>
            <a:prstGeom prst="rect">
              <a:avLst/>
            </a:prstGeom>
            <a:noFill/>
          </p:spPr>
        </p:pic>
        <p:pic>
          <p:nvPicPr>
            <p:cNvPr id="26631" name="Picture 7" descr="ladybird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68" y="768"/>
              <a:ext cx="399" cy="306"/>
            </a:xfrm>
            <a:prstGeom prst="rect">
              <a:avLst/>
            </a:prstGeom>
            <a:noFill/>
          </p:spPr>
        </p:pic>
      </p:grpSp>
      <p:pic>
        <p:nvPicPr>
          <p:cNvPr id="26632" name="Picture 8" descr="ladybir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3352800"/>
            <a:ext cx="762000" cy="584200"/>
          </a:xfrm>
          <a:prstGeom prst="rect">
            <a:avLst/>
          </a:prstGeom>
          <a:noFill/>
        </p:spPr>
      </p:pic>
      <p:sp>
        <p:nvSpPr>
          <p:cNvPr id="26633" name="WordArt 9"/>
          <p:cNvSpPr>
            <a:spLocks noChangeArrowheads="1" noChangeShapeType="1" noTextEdit="1"/>
          </p:cNvSpPr>
          <p:nvPr/>
        </p:nvSpPr>
        <p:spPr bwMode="auto">
          <a:xfrm>
            <a:off x="2514600" y="3657601"/>
            <a:ext cx="2066926" cy="1039813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26227"/>
              </a:avLst>
            </a:prstTxWarp>
          </a:bodyPr>
          <a:lstStyle/>
          <a:p>
            <a:r>
              <a:rPr lang="en-US" sz="44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Impact"/>
              </a:rPr>
              <a:t>INTERNET</a:t>
            </a:r>
          </a:p>
        </p:txBody>
      </p:sp>
      <p:pic>
        <p:nvPicPr>
          <p:cNvPr id="26634" name="Picture 10" descr="MMj03957550000[1]"/>
          <p:cNvPicPr>
            <a:picLocks noGrp="1" noChangeAspect="1" noChangeArrowheads="1" noCrop="1"/>
          </p:cNvPicPr>
          <p:nvPr>
            <p:ph sz="quarter" idx="3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6781800" y="5105400"/>
            <a:ext cx="762000" cy="342900"/>
          </a:xfrm>
          <a:noFill/>
          <a:ln/>
        </p:spPr>
      </p:pic>
      <p:pic>
        <p:nvPicPr>
          <p:cNvPr id="26635" name="Picture 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00200" y="1600200"/>
            <a:ext cx="1600200" cy="1747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457200" y="762000"/>
            <a:ext cx="845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INTERNET APPLICATIONS - SECURITY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AutoShape 2"/>
          <p:cNvSpPr>
            <a:spLocks noChangeArrowheads="1"/>
          </p:cNvSpPr>
          <p:nvPr/>
        </p:nvSpPr>
        <p:spPr bwMode="auto">
          <a:xfrm>
            <a:off x="3810000" y="990600"/>
            <a:ext cx="4267200" cy="3276600"/>
          </a:xfrm>
          <a:prstGeom prst="cloudCallout">
            <a:avLst>
              <a:gd name="adj1" fmla="val -82278"/>
              <a:gd name="adj2" fmla="val 20338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800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28675" name="Picture 3" descr="MPj04223310000[1]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28830" y="3429000"/>
            <a:ext cx="1880984" cy="2819400"/>
          </a:xfrm>
          <a:noFill/>
          <a:ln/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1676400"/>
            <a:ext cx="2047876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7" name="Picture 5" descr="MCj02155600000[1]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5921376" y="2676528"/>
            <a:ext cx="1490663" cy="2371725"/>
          </a:xfrm>
          <a:noFill/>
          <a:ln/>
        </p:spPr>
      </p:pic>
      <p:sp>
        <p:nvSpPr>
          <p:cNvPr id="28678" name="WordArt 6"/>
          <p:cNvSpPr>
            <a:spLocks noChangeArrowheads="1" noChangeShapeType="1" noTextEdit="1"/>
          </p:cNvSpPr>
          <p:nvPr/>
        </p:nvSpPr>
        <p:spPr bwMode="auto">
          <a:xfrm>
            <a:off x="5638800" y="1066803"/>
            <a:ext cx="2066926" cy="1039813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26227"/>
              </a:avLst>
            </a:prstTxWarp>
          </a:bodyPr>
          <a:lstStyle/>
          <a:p>
            <a:r>
              <a:rPr lang="en-US" sz="44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latin typeface="Impact"/>
              </a:rPr>
              <a:t>INTERNET</a:t>
            </a:r>
          </a:p>
        </p:txBody>
      </p:sp>
      <p:sp>
        <p:nvSpPr>
          <p:cNvPr id="28679" name="Text Box 7"/>
          <p:cNvSpPr txBox="1">
            <a:spLocks noChangeArrowheads="1"/>
          </p:cNvSpPr>
          <p:nvPr/>
        </p:nvSpPr>
        <p:spPr bwMode="auto">
          <a:xfrm>
            <a:off x="2438400" y="5029200"/>
            <a:ext cx="6629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b="1" i="1" dirty="0">
                <a:solidFill>
                  <a:srgbClr val="FF6600"/>
                </a:solidFill>
                <a:latin typeface="Times New Roman" pitchFamily="18" charset="0"/>
              </a:rPr>
              <a:t>We must protect the Internet by adding more intelligence. Well, why not provide some additional service and make some money too!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Line 2"/>
          <p:cNvSpPr>
            <a:spLocks noChangeShapeType="1"/>
          </p:cNvSpPr>
          <p:nvPr/>
        </p:nvSpPr>
        <p:spPr bwMode="auto">
          <a:xfrm>
            <a:off x="533400" y="6896100"/>
            <a:ext cx="8229600" cy="0"/>
          </a:xfrm>
          <a:prstGeom prst="line">
            <a:avLst/>
          </a:prstGeom>
          <a:noFill/>
          <a:ln w="19050">
            <a:solidFill>
              <a:srgbClr val="CC99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0963" name="Oval 3"/>
          <p:cNvSpPr>
            <a:spLocks noChangeArrowheads="1"/>
          </p:cNvSpPr>
          <p:nvPr/>
        </p:nvSpPr>
        <p:spPr bwMode="auto">
          <a:xfrm>
            <a:off x="1295400" y="3025775"/>
            <a:ext cx="2743200" cy="2514600"/>
          </a:xfrm>
          <a:prstGeom prst="ellipse">
            <a:avLst/>
          </a:prstGeom>
          <a:noFill/>
          <a:ln w="228600">
            <a:solidFill>
              <a:srgbClr val="FF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4724400" y="3406775"/>
            <a:ext cx="2514600" cy="1676400"/>
          </a:xfrm>
          <a:prstGeom prst="rect">
            <a:avLst/>
          </a:prstGeom>
          <a:noFill/>
          <a:ln w="2286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965" name="Line 5"/>
          <p:cNvSpPr>
            <a:spLocks noChangeShapeType="1"/>
          </p:cNvSpPr>
          <p:nvPr/>
        </p:nvSpPr>
        <p:spPr bwMode="auto">
          <a:xfrm>
            <a:off x="1981200" y="3482975"/>
            <a:ext cx="0" cy="1676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966" name="Line 6"/>
          <p:cNvSpPr>
            <a:spLocks noChangeShapeType="1"/>
          </p:cNvSpPr>
          <p:nvPr/>
        </p:nvSpPr>
        <p:spPr bwMode="auto">
          <a:xfrm>
            <a:off x="2209800" y="3940175"/>
            <a:ext cx="1143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967" name="AutoShape 7"/>
          <p:cNvSpPr>
            <a:spLocks noChangeArrowheads="1"/>
          </p:cNvSpPr>
          <p:nvPr/>
        </p:nvSpPr>
        <p:spPr bwMode="auto">
          <a:xfrm>
            <a:off x="2133600" y="3482975"/>
            <a:ext cx="304800" cy="304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CC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968" name="Line 8"/>
          <p:cNvSpPr>
            <a:spLocks noChangeShapeType="1"/>
          </p:cNvSpPr>
          <p:nvPr/>
        </p:nvSpPr>
        <p:spPr bwMode="auto">
          <a:xfrm flipH="1">
            <a:off x="1981200" y="3635375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969" name="Line 9"/>
          <p:cNvSpPr>
            <a:spLocks noChangeShapeType="1"/>
          </p:cNvSpPr>
          <p:nvPr/>
        </p:nvSpPr>
        <p:spPr bwMode="auto">
          <a:xfrm flipH="1">
            <a:off x="2286000" y="3787775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970" name="Rectangle 10"/>
          <p:cNvSpPr>
            <a:spLocks noChangeArrowheads="1"/>
          </p:cNvSpPr>
          <p:nvPr/>
        </p:nvSpPr>
        <p:spPr bwMode="auto">
          <a:xfrm>
            <a:off x="2514600" y="3559175"/>
            <a:ext cx="228600" cy="228600"/>
          </a:xfrm>
          <a:prstGeom prst="rect">
            <a:avLst/>
          </a:prstGeom>
          <a:solidFill>
            <a:srgbClr val="CC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971" name="Rectangle 11"/>
          <p:cNvSpPr>
            <a:spLocks noChangeArrowheads="1"/>
          </p:cNvSpPr>
          <p:nvPr/>
        </p:nvSpPr>
        <p:spPr bwMode="auto">
          <a:xfrm>
            <a:off x="2895600" y="3559175"/>
            <a:ext cx="228600" cy="228600"/>
          </a:xfrm>
          <a:prstGeom prst="rect">
            <a:avLst/>
          </a:prstGeom>
          <a:solidFill>
            <a:srgbClr val="CC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972" name="Line 12"/>
          <p:cNvSpPr>
            <a:spLocks noChangeShapeType="1"/>
          </p:cNvSpPr>
          <p:nvPr/>
        </p:nvSpPr>
        <p:spPr bwMode="auto">
          <a:xfrm flipH="1">
            <a:off x="2667000" y="3787775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973" name="Line 13"/>
          <p:cNvSpPr>
            <a:spLocks noChangeShapeType="1"/>
          </p:cNvSpPr>
          <p:nvPr/>
        </p:nvSpPr>
        <p:spPr bwMode="auto">
          <a:xfrm flipH="1">
            <a:off x="3048000" y="3787775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974" name="Line 14"/>
          <p:cNvSpPr>
            <a:spLocks noChangeShapeType="1"/>
          </p:cNvSpPr>
          <p:nvPr/>
        </p:nvSpPr>
        <p:spPr bwMode="auto">
          <a:xfrm>
            <a:off x="2209800" y="4473575"/>
            <a:ext cx="1143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975" name="AutoShape 15"/>
          <p:cNvSpPr>
            <a:spLocks noChangeArrowheads="1"/>
          </p:cNvSpPr>
          <p:nvPr/>
        </p:nvSpPr>
        <p:spPr bwMode="auto">
          <a:xfrm>
            <a:off x="2133600" y="4016375"/>
            <a:ext cx="304800" cy="304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CC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976" name="Line 16"/>
          <p:cNvSpPr>
            <a:spLocks noChangeShapeType="1"/>
          </p:cNvSpPr>
          <p:nvPr/>
        </p:nvSpPr>
        <p:spPr bwMode="auto">
          <a:xfrm flipH="1">
            <a:off x="1981200" y="4168775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977" name="Line 17"/>
          <p:cNvSpPr>
            <a:spLocks noChangeShapeType="1"/>
          </p:cNvSpPr>
          <p:nvPr/>
        </p:nvSpPr>
        <p:spPr bwMode="auto">
          <a:xfrm flipH="1">
            <a:off x="2286000" y="4321175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978" name="Rectangle 18"/>
          <p:cNvSpPr>
            <a:spLocks noChangeArrowheads="1"/>
          </p:cNvSpPr>
          <p:nvPr/>
        </p:nvSpPr>
        <p:spPr bwMode="auto">
          <a:xfrm>
            <a:off x="2514600" y="4092575"/>
            <a:ext cx="228600" cy="228600"/>
          </a:xfrm>
          <a:prstGeom prst="rect">
            <a:avLst/>
          </a:prstGeom>
          <a:solidFill>
            <a:srgbClr val="CC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979" name="Rectangle 19"/>
          <p:cNvSpPr>
            <a:spLocks noChangeArrowheads="1"/>
          </p:cNvSpPr>
          <p:nvPr/>
        </p:nvSpPr>
        <p:spPr bwMode="auto">
          <a:xfrm>
            <a:off x="2895600" y="4092575"/>
            <a:ext cx="228600" cy="228600"/>
          </a:xfrm>
          <a:prstGeom prst="rect">
            <a:avLst/>
          </a:prstGeom>
          <a:solidFill>
            <a:srgbClr val="CC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980" name="Line 20"/>
          <p:cNvSpPr>
            <a:spLocks noChangeShapeType="1"/>
          </p:cNvSpPr>
          <p:nvPr/>
        </p:nvSpPr>
        <p:spPr bwMode="auto">
          <a:xfrm flipH="1">
            <a:off x="2667000" y="4321175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981" name="Line 21"/>
          <p:cNvSpPr>
            <a:spLocks noChangeShapeType="1"/>
          </p:cNvSpPr>
          <p:nvPr/>
        </p:nvSpPr>
        <p:spPr bwMode="auto">
          <a:xfrm flipH="1">
            <a:off x="3048000" y="4321175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982" name="Line 22"/>
          <p:cNvSpPr>
            <a:spLocks noChangeShapeType="1"/>
          </p:cNvSpPr>
          <p:nvPr/>
        </p:nvSpPr>
        <p:spPr bwMode="auto">
          <a:xfrm>
            <a:off x="2209800" y="5006975"/>
            <a:ext cx="1143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983" name="AutoShape 23"/>
          <p:cNvSpPr>
            <a:spLocks noChangeArrowheads="1"/>
          </p:cNvSpPr>
          <p:nvPr/>
        </p:nvSpPr>
        <p:spPr bwMode="auto">
          <a:xfrm>
            <a:off x="2133600" y="4549775"/>
            <a:ext cx="304800" cy="3048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CC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984" name="Line 24"/>
          <p:cNvSpPr>
            <a:spLocks noChangeShapeType="1"/>
          </p:cNvSpPr>
          <p:nvPr/>
        </p:nvSpPr>
        <p:spPr bwMode="auto">
          <a:xfrm flipH="1">
            <a:off x="1981200" y="4702175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985" name="Line 25"/>
          <p:cNvSpPr>
            <a:spLocks noChangeShapeType="1"/>
          </p:cNvSpPr>
          <p:nvPr/>
        </p:nvSpPr>
        <p:spPr bwMode="auto">
          <a:xfrm flipH="1">
            <a:off x="2286000" y="4854575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986" name="Rectangle 26"/>
          <p:cNvSpPr>
            <a:spLocks noChangeArrowheads="1"/>
          </p:cNvSpPr>
          <p:nvPr/>
        </p:nvSpPr>
        <p:spPr bwMode="auto">
          <a:xfrm>
            <a:off x="2514600" y="4625975"/>
            <a:ext cx="228600" cy="228600"/>
          </a:xfrm>
          <a:prstGeom prst="rect">
            <a:avLst/>
          </a:prstGeom>
          <a:solidFill>
            <a:srgbClr val="CC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987" name="Rectangle 27"/>
          <p:cNvSpPr>
            <a:spLocks noChangeArrowheads="1"/>
          </p:cNvSpPr>
          <p:nvPr/>
        </p:nvSpPr>
        <p:spPr bwMode="auto">
          <a:xfrm>
            <a:off x="2895600" y="4625975"/>
            <a:ext cx="228600" cy="228600"/>
          </a:xfrm>
          <a:prstGeom prst="rect">
            <a:avLst/>
          </a:prstGeom>
          <a:solidFill>
            <a:srgbClr val="CC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988" name="Line 28"/>
          <p:cNvSpPr>
            <a:spLocks noChangeShapeType="1"/>
          </p:cNvSpPr>
          <p:nvPr/>
        </p:nvSpPr>
        <p:spPr bwMode="auto">
          <a:xfrm flipH="1">
            <a:off x="2667000" y="4854575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989" name="Line 29"/>
          <p:cNvSpPr>
            <a:spLocks noChangeShapeType="1"/>
          </p:cNvSpPr>
          <p:nvPr/>
        </p:nvSpPr>
        <p:spPr bwMode="auto">
          <a:xfrm flipH="1">
            <a:off x="3048000" y="4854575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990" name="Oval 30"/>
          <p:cNvSpPr>
            <a:spLocks noChangeArrowheads="1"/>
          </p:cNvSpPr>
          <p:nvPr/>
        </p:nvSpPr>
        <p:spPr bwMode="auto">
          <a:xfrm>
            <a:off x="4953000" y="3863975"/>
            <a:ext cx="457200" cy="457200"/>
          </a:xfrm>
          <a:prstGeom prst="ellipse">
            <a:avLst/>
          </a:prstGeom>
          <a:solidFill>
            <a:srgbClr val="CC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991" name="Rectangle 31"/>
          <p:cNvSpPr>
            <a:spLocks noChangeArrowheads="1"/>
          </p:cNvSpPr>
          <p:nvPr/>
        </p:nvSpPr>
        <p:spPr bwMode="auto">
          <a:xfrm>
            <a:off x="5791200" y="3940175"/>
            <a:ext cx="304800" cy="381000"/>
          </a:xfrm>
          <a:prstGeom prst="rect">
            <a:avLst/>
          </a:prstGeom>
          <a:solidFill>
            <a:srgbClr val="CC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992" name="Line 32"/>
          <p:cNvSpPr>
            <a:spLocks noChangeShapeType="1"/>
          </p:cNvSpPr>
          <p:nvPr/>
        </p:nvSpPr>
        <p:spPr bwMode="auto">
          <a:xfrm>
            <a:off x="5105400" y="4473575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993" name="Line 33"/>
          <p:cNvSpPr>
            <a:spLocks noChangeShapeType="1"/>
          </p:cNvSpPr>
          <p:nvPr/>
        </p:nvSpPr>
        <p:spPr bwMode="auto">
          <a:xfrm>
            <a:off x="6019800" y="4473575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994" name="Line 34"/>
          <p:cNvSpPr>
            <a:spLocks noChangeShapeType="1"/>
          </p:cNvSpPr>
          <p:nvPr/>
        </p:nvSpPr>
        <p:spPr bwMode="auto">
          <a:xfrm flipH="1">
            <a:off x="5181600" y="4321175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995" name="Oval 35"/>
          <p:cNvSpPr>
            <a:spLocks noChangeArrowheads="1"/>
          </p:cNvSpPr>
          <p:nvPr/>
        </p:nvSpPr>
        <p:spPr bwMode="auto">
          <a:xfrm>
            <a:off x="6477000" y="3863975"/>
            <a:ext cx="457200" cy="457200"/>
          </a:xfrm>
          <a:prstGeom prst="ellipse">
            <a:avLst/>
          </a:prstGeom>
          <a:solidFill>
            <a:srgbClr val="CC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996" name="Line 36"/>
          <p:cNvSpPr>
            <a:spLocks noChangeShapeType="1"/>
          </p:cNvSpPr>
          <p:nvPr/>
        </p:nvSpPr>
        <p:spPr bwMode="auto">
          <a:xfrm flipH="1">
            <a:off x="6705600" y="4321175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997" name="Line 37"/>
          <p:cNvSpPr>
            <a:spLocks noChangeShapeType="1"/>
          </p:cNvSpPr>
          <p:nvPr/>
        </p:nvSpPr>
        <p:spPr bwMode="auto">
          <a:xfrm flipH="1">
            <a:off x="5867400" y="4321175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998" name="Line 38"/>
          <p:cNvSpPr>
            <a:spLocks noChangeShapeType="1"/>
          </p:cNvSpPr>
          <p:nvPr/>
        </p:nvSpPr>
        <p:spPr bwMode="auto">
          <a:xfrm flipH="1">
            <a:off x="6019800" y="4321175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0999" name="Freeform 39"/>
          <p:cNvSpPr>
            <a:spLocks/>
          </p:cNvSpPr>
          <p:nvPr/>
        </p:nvSpPr>
        <p:spPr bwMode="auto">
          <a:xfrm>
            <a:off x="6934200" y="3787775"/>
            <a:ext cx="1295400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672" y="96"/>
              </a:cxn>
              <a:cxn ang="0">
                <a:pos x="816" y="0"/>
              </a:cxn>
            </a:cxnLst>
            <a:rect l="0" t="0" r="r" b="b"/>
            <a:pathLst>
              <a:path w="816" h="144">
                <a:moveTo>
                  <a:pt x="0" y="144"/>
                </a:moveTo>
                <a:cubicBezTo>
                  <a:pt x="268" y="132"/>
                  <a:pt x="536" y="120"/>
                  <a:pt x="672" y="96"/>
                </a:cubicBezTo>
                <a:cubicBezTo>
                  <a:pt x="808" y="72"/>
                  <a:pt x="812" y="36"/>
                  <a:pt x="816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00" name="Freeform 40"/>
          <p:cNvSpPr>
            <a:spLocks/>
          </p:cNvSpPr>
          <p:nvPr/>
        </p:nvSpPr>
        <p:spPr bwMode="auto">
          <a:xfrm flipV="1">
            <a:off x="6934200" y="4168775"/>
            <a:ext cx="1295400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672" y="96"/>
              </a:cxn>
              <a:cxn ang="0">
                <a:pos x="816" y="0"/>
              </a:cxn>
            </a:cxnLst>
            <a:rect l="0" t="0" r="r" b="b"/>
            <a:pathLst>
              <a:path w="816" h="144">
                <a:moveTo>
                  <a:pt x="0" y="144"/>
                </a:moveTo>
                <a:cubicBezTo>
                  <a:pt x="268" y="132"/>
                  <a:pt x="536" y="120"/>
                  <a:pt x="672" y="96"/>
                </a:cubicBezTo>
                <a:cubicBezTo>
                  <a:pt x="808" y="72"/>
                  <a:pt x="812" y="36"/>
                  <a:pt x="816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01" name="Line 41"/>
          <p:cNvSpPr>
            <a:spLocks noChangeShapeType="1"/>
          </p:cNvSpPr>
          <p:nvPr/>
        </p:nvSpPr>
        <p:spPr bwMode="auto">
          <a:xfrm>
            <a:off x="6934200" y="4092575"/>
            <a:ext cx="1295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02" name="Text Box 42"/>
          <p:cNvSpPr txBox="1">
            <a:spLocks noChangeArrowheads="1"/>
          </p:cNvSpPr>
          <p:nvPr/>
        </p:nvSpPr>
        <p:spPr bwMode="auto">
          <a:xfrm>
            <a:off x="7591084" y="3057525"/>
            <a:ext cx="120097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Connections </a:t>
            </a:r>
            <a:endParaRPr lang="en-US" sz="180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r>
              <a:rPr lang="en-US" sz="140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to outside </a:t>
            </a:r>
            <a:endParaRPr lang="en-US" sz="180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r>
              <a:rPr lang="en-US" sz="140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world</a:t>
            </a:r>
            <a:endParaRPr lang="en-US" sz="2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41003" name="Freeform 43"/>
          <p:cNvSpPr>
            <a:spLocks/>
          </p:cNvSpPr>
          <p:nvPr/>
        </p:nvSpPr>
        <p:spPr bwMode="auto">
          <a:xfrm flipH="1" flipV="1">
            <a:off x="3276600" y="4092575"/>
            <a:ext cx="1676400" cy="3810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672" y="96"/>
              </a:cxn>
              <a:cxn ang="0">
                <a:pos x="816" y="0"/>
              </a:cxn>
            </a:cxnLst>
            <a:rect l="0" t="0" r="r" b="b"/>
            <a:pathLst>
              <a:path w="816" h="144">
                <a:moveTo>
                  <a:pt x="0" y="144"/>
                </a:moveTo>
                <a:cubicBezTo>
                  <a:pt x="268" y="132"/>
                  <a:pt x="536" y="120"/>
                  <a:pt x="672" y="96"/>
                </a:cubicBezTo>
                <a:cubicBezTo>
                  <a:pt x="808" y="72"/>
                  <a:pt x="812" y="36"/>
                  <a:pt x="816" y="0"/>
                </a:cubicBez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04" name="Text Box 44"/>
          <p:cNvSpPr txBox="1">
            <a:spLocks noChangeArrowheads="1"/>
          </p:cNvSpPr>
          <p:nvPr/>
        </p:nvSpPr>
        <p:spPr bwMode="auto">
          <a:xfrm>
            <a:off x="5470616" y="2263776"/>
            <a:ext cx="110658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Application </a:t>
            </a:r>
            <a:endParaRPr lang="en-US" sz="180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r>
              <a:rPr lang="en-US" sz="140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gateway</a:t>
            </a:r>
            <a:endParaRPr lang="en-US" sz="2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41005" name="Text Box 45"/>
          <p:cNvSpPr txBox="1">
            <a:spLocks noChangeArrowheads="1"/>
          </p:cNvSpPr>
          <p:nvPr/>
        </p:nvSpPr>
        <p:spPr bwMode="auto">
          <a:xfrm>
            <a:off x="4519319" y="2492375"/>
            <a:ext cx="840808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Packet </a:t>
            </a:r>
            <a:endParaRPr lang="en-US" sz="180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r>
              <a:rPr lang="en-US" sz="140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filtering </a:t>
            </a:r>
            <a:endParaRPr lang="en-US" sz="180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r>
              <a:rPr lang="en-US" sz="140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routers</a:t>
            </a:r>
            <a:endParaRPr lang="en-US" sz="2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41006" name="Line 46"/>
          <p:cNvSpPr>
            <a:spLocks noChangeShapeType="1"/>
          </p:cNvSpPr>
          <p:nvPr/>
        </p:nvSpPr>
        <p:spPr bwMode="auto">
          <a:xfrm>
            <a:off x="5029200" y="3254375"/>
            <a:ext cx="76200" cy="6096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07" name="Line 47"/>
          <p:cNvSpPr>
            <a:spLocks noChangeShapeType="1"/>
          </p:cNvSpPr>
          <p:nvPr/>
        </p:nvSpPr>
        <p:spPr bwMode="auto">
          <a:xfrm>
            <a:off x="5105400" y="3254375"/>
            <a:ext cx="1447800" cy="6096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08" name="Line 48"/>
          <p:cNvSpPr>
            <a:spLocks noChangeShapeType="1"/>
          </p:cNvSpPr>
          <p:nvPr/>
        </p:nvSpPr>
        <p:spPr bwMode="auto">
          <a:xfrm>
            <a:off x="5791200" y="2797175"/>
            <a:ext cx="152400" cy="11430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09" name="Text Box 49"/>
          <p:cNvSpPr txBox="1">
            <a:spLocks noChangeArrowheads="1"/>
          </p:cNvSpPr>
          <p:nvPr/>
        </p:nvSpPr>
        <p:spPr bwMode="auto">
          <a:xfrm>
            <a:off x="495349" y="2905126"/>
            <a:ext cx="155055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Home/Corporate </a:t>
            </a:r>
            <a:endParaRPr lang="en-US" sz="180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r>
              <a:rPr lang="en-US" sz="140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network</a:t>
            </a:r>
            <a:endParaRPr lang="en-US" sz="2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41010" name="Line 50"/>
          <p:cNvSpPr>
            <a:spLocks noChangeShapeType="1"/>
          </p:cNvSpPr>
          <p:nvPr/>
        </p:nvSpPr>
        <p:spPr bwMode="auto">
          <a:xfrm>
            <a:off x="1143000" y="3406775"/>
            <a:ext cx="609600" cy="9144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11" name="Text Box 51"/>
          <p:cNvSpPr txBox="1">
            <a:spLocks noChangeArrowheads="1"/>
          </p:cNvSpPr>
          <p:nvPr/>
        </p:nvSpPr>
        <p:spPr bwMode="auto">
          <a:xfrm>
            <a:off x="3700878" y="5387976"/>
            <a:ext cx="94769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Security </a:t>
            </a:r>
            <a:endParaRPr lang="en-US" sz="180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r>
              <a:rPr lang="en-US" sz="140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perimeter</a:t>
            </a:r>
            <a:endParaRPr lang="en-US" sz="24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41012" name="Line 52"/>
          <p:cNvSpPr>
            <a:spLocks noChangeShapeType="1"/>
          </p:cNvSpPr>
          <p:nvPr/>
        </p:nvSpPr>
        <p:spPr bwMode="auto">
          <a:xfrm flipH="1" flipV="1">
            <a:off x="3810000" y="5006975"/>
            <a:ext cx="152400" cy="4572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1013" name="Text Box 53"/>
          <p:cNvSpPr txBox="1">
            <a:spLocks noChangeArrowheads="1"/>
          </p:cNvSpPr>
          <p:nvPr/>
        </p:nvSpPr>
        <p:spPr bwMode="auto">
          <a:xfrm>
            <a:off x="228600" y="1066800"/>
            <a:ext cx="861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4000" b="1">
                <a:solidFill>
                  <a:srgbClr val="FF3300"/>
                </a:solidFill>
                <a:latin typeface="Arial" charset="0"/>
                <a:cs typeface="Arial" charset="0"/>
              </a:rPr>
              <a:t>Firewall:</a:t>
            </a:r>
            <a:r>
              <a:rPr lang="en-US" sz="2800" b="1">
                <a:solidFill>
                  <a:schemeClr val="hlink"/>
                </a:solidFill>
                <a:latin typeface="Arial" charset="0"/>
                <a:cs typeface="Arial" charset="0"/>
              </a:rPr>
              <a:t> </a:t>
            </a:r>
            <a:r>
              <a:rPr lang="en-US" sz="2400" b="1">
                <a:solidFill>
                  <a:schemeClr val="tx1"/>
                </a:solidFill>
                <a:latin typeface="Arial" charset="0"/>
                <a:cs typeface="Arial" charset="0"/>
              </a:rPr>
              <a:t>Rules to accept, deny (drop) or reject (drop with notification to sender) packets</a:t>
            </a:r>
            <a:endParaRPr lang="en-US" sz="2400">
              <a:solidFill>
                <a:schemeClr val="tx1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762000"/>
            <a:ext cx="8229600" cy="652272"/>
          </a:xfrm>
        </p:spPr>
        <p:txBody>
          <a:bodyPr/>
          <a:lstStyle/>
          <a:p>
            <a:r>
              <a:rPr lang="en-US" altLang="zh-CN" sz="3200" dirty="0" smtClean="0">
                <a:solidFill>
                  <a:srgbClr val="FF0000"/>
                </a:solidFill>
                <a:ea typeface="宋体" charset="-122"/>
              </a:rPr>
              <a:t>Deep Packet Inspection (DPI): L7 Filter</a:t>
            </a:r>
            <a:endParaRPr lang="en-US" altLang="zh-CN" sz="3200" dirty="0">
              <a:solidFill>
                <a:srgbClr val="FF0000"/>
              </a:solidFill>
              <a:ea typeface="宋体" charset="-122"/>
            </a:endParaRP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47800"/>
            <a:ext cx="8039790" cy="4604859"/>
          </a:xfrm>
        </p:spPr>
        <p:txBody>
          <a:bodyPr/>
          <a:lstStyle/>
          <a:p>
            <a:pPr lvl="1"/>
            <a:r>
              <a:rPr lang="en-US" sz="2200" dirty="0" smtClean="0"/>
              <a:t>Target</a:t>
            </a:r>
            <a:r>
              <a:rPr lang="en-US" sz="2200" dirty="0"/>
              <a:t>: </a:t>
            </a:r>
          </a:p>
          <a:p>
            <a:pPr lvl="2"/>
            <a:r>
              <a:rPr lang="en-US" sz="2200" dirty="0"/>
              <a:t>Packet Inspection where protocol ID is not available in the packet header</a:t>
            </a:r>
            <a:r>
              <a:rPr lang="en-US" sz="2200" dirty="0" smtClean="0"/>
              <a:t>. Inspect the payload to determine.</a:t>
            </a:r>
            <a:endParaRPr lang="en-US" sz="2200" dirty="0"/>
          </a:p>
          <a:p>
            <a:pPr lvl="1"/>
            <a:r>
              <a:rPr lang="en-US" sz="2200" dirty="0"/>
              <a:t>Major Challenge</a:t>
            </a:r>
          </a:p>
          <a:p>
            <a:pPr lvl="2"/>
            <a:r>
              <a:rPr lang="en-US" sz="2200" dirty="0"/>
              <a:t>Computationally </a:t>
            </a:r>
            <a:r>
              <a:rPr lang="en-US" sz="2200" dirty="0" smtClean="0"/>
              <a:t>expensive involving packet matching algorithms</a:t>
            </a:r>
            <a:endParaRPr lang="en-US" sz="2200" dirty="0"/>
          </a:p>
          <a:p>
            <a:pPr lvl="1"/>
            <a:r>
              <a:rPr lang="en-US" sz="2200" dirty="0"/>
              <a:t>Current optimizations</a:t>
            </a:r>
          </a:p>
          <a:p>
            <a:pPr lvl="2"/>
            <a:r>
              <a:rPr lang="en-US" sz="2200" dirty="0"/>
              <a:t>Software: Regular Expression (RE) representation</a:t>
            </a:r>
          </a:p>
          <a:p>
            <a:pPr lvl="2"/>
            <a:r>
              <a:rPr lang="en-US" sz="2200" dirty="0"/>
              <a:t>Hardware: </a:t>
            </a:r>
            <a:r>
              <a:rPr lang="en-US" sz="2200" dirty="0" smtClean="0"/>
              <a:t>ASICs</a:t>
            </a:r>
            <a:endParaRPr lang="en-US" sz="2200" dirty="0"/>
          </a:p>
          <a:p>
            <a:pPr lvl="2">
              <a:buNone/>
            </a:pPr>
            <a:r>
              <a:rPr lang="en-US" sz="2200" dirty="0" smtClean="0">
                <a:solidFill>
                  <a:srgbClr val="0F6CB6"/>
                </a:solidFill>
              </a:rPr>
              <a:t>We have done extensive research in developing multithreaded L7 filter algorithms and scheduling them on multicore processors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Line 2"/>
          <p:cNvSpPr>
            <a:spLocks noChangeShapeType="1"/>
          </p:cNvSpPr>
          <p:nvPr/>
        </p:nvSpPr>
        <p:spPr bwMode="auto">
          <a:xfrm>
            <a:off x="5486400" y="4406900"/>
            <a:ext cx="7620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8915" name="Line 3"/>
          <p:cNvSpPr>
            <a:spLocks noChangeShapeType="1"/>
          </p:cNvSpPr>
          <p:nvPr/>
        </p:nvSpPr>
        <p:spPr bwMode="auto">
          <a:xfrm>
            <a:off x="1143000" y="4648200"/>
            <a:ext cx="3810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8916" name="Rectangle 4"/>
          <p:cNvSpPr>
            <a:spLocks noGrp="1" noChangeArrowheads="1"/>
          </p:cNvSpPr>
          <p:nvPr>
            <p:ph type="title"/>
          </p:nvPr>
        </p:nvSpPr>
        <p:spPr>
          <a:xfrm>
            <a:off x="609600" y="685800"/>
            <a:ext cx="7772400" cy="5334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  <a:ea typeface="宋体" pitchFamily="2" charset="-122"/>
              </a:rPr>
              <a:t>VoIP gateways</a:t>
            </a:r>
          </a:p>
        </p:txBody>
      </p:sp>
      <p:sp>
        <p:nvSpPr>
          <p:cNvPr id="38917" name="AutoShape 5" descr="cloud2_0"/>
          <p:cNvSpPr>
            <a:spLocks noChangeArrowheads="1"/>
          </p:cNvSpPr>
          <p:nvPr/>
        </p:nvSpPr>
        <p:spPr bwMode="auto">
          <a:xfrm>
            <a:off x="3048000" y="2209800"/>
            <a:ext cx="2133600" cy="838200"/>
          </a:xfrm>
          <a:prstGeom prst="cloudCallout">
            <a:avLst>
              <a:gd name="adj1" fmla="val -72472"/>
              <a:gd name="adj2" fmla="val -190"/>
            </a:avLst>
          </a:prstGeom>
          <a:blipFill dpi="0" rotWithShape="0">
            <a:blip r:embed="rId3" cstate="print"/>
            <a:srcRect/>
            <a:stretch>
              <a:fillRect/>
            </a:stretch>
          </a:blip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/>
          <a:lstStyle/>
          <a:p>
            <a:r>
              <a:rPr lang="en-US" sz="2400">
                <a:solidFill>
                  <a:schemeClr val="tx1"/>
                </a:solidFill>
                <a:latin typeface="Tahoma" pitchFamily="34" charset="0"/>
              </a:rPr>
              <a:t>QoS WAN</a:t>
            </a:r>
          </a:p>
        </p:txBody>
      </p:sp>
      <p:sp>
        <p:nvSpPr>
          <p:cNvPr id="38918" name="AutoShape 6" descr="cloud2_0"/>
          <p:cNvSpPr>
            <a:spLocks noChangeArrowheads="1"/>
          </p:cNvSpPr>
          <p:nvPr/>
        </p:nvSpPr>
        <p:spPr bwMode="auto">
          <a:xfrm>
            <a:off x="3048000" y="2209800"/>
            <a:ext cx="2133600" cy="838200"/>
          </a:xfrm>
          <a:prstGeom prst="cloudCallout">
            <a:avLst>
              <a:gd name="adj1" fmla="val 74481"/>
              <a:gd name="adj2" fmla="val -2843"/>
            </a:avLst>
          </a:prstGeom>
          <a:blipFill dpi="0" rotWithShape="0">
            <a:blip r:embed="rId3" cstate="print"/>
            <a:srcRect/>
            <a:stretch>
              <a:fillRect/>
            </a:stretch>
          </a:blip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/>
          <a:lstStyle/>
          <a:p>
            <a:r>
              <a:rPr lang="en-US" sz="2400" dirty="0" err="1">
                <a:solidFill>
                  <a:schemeClr val="tx1"/>
                </a:solidFill>
                <a:latin typeface="Tahoma" pitchFamily="34" charset="0"/>
              </a:rPr>
              <a:t>QoS</a:t>
            </a:r>
            <a:r>
              <a:rPr lang="en-US" sz="2400" dirty="0">
                <a:solidFill>
                  <a:schemeClr val="tx1"/>
                </a:solidFill>
                <a:latin typeface="Tahoma" pitchFamily="34" charset="0"/>
              </a:rPr>
              <a:t> WAN</a:t>
            </a:r>
          </a:p>
        </p:txBody>
      </p:sp>
      <p:sp>
        <p:nvSpPr>
          <p:cNvPr id="38919" name="Rectangle 7"/>
          <p:cNvSpPr>
            <a:spLocks noChangeArrowheads="1"/>
          </p:cNvSpPr>
          <p:nvPr/>
        </p:nvSpPr>
        <p:spPr bwMode="auto">
          <a:xfrm>
            <a:off x="6889751" y="2438403"/>
            <a:ext cx="882650" cy="404813"/>
          </a:xfrm>
          <a:prstGeom prst="rect">
            <a:avLst/>
          </a:prstGeom>
          <a:solidFill>
            <a:srgbClr val="FFFF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77800" prstMaterial="legacyMatte">
            <a:bevelT w="13500" h="13500" prst="angle"/>
            <a:bevelB w="13500" h="13500" prst="angle"/>
            <a:extrusionClr>
              <a:srgbClr val="808080"/>
            </a:extrusionClr>
          </a:sp3d>
        </p:spPr>
        <p:txBody>
          <a:bodyPr>
            <a:flatTx/>
          </a:bodyPr>
          <a:lstStyle/>
          <a:p>
            <a:endParaRPr lang="en-US"/>
          </a:p>
        </p:txBody>
      </p:sp>
      <p:sp>
        <p:nvSpPr>
          <p:cNvPr id="38920" name="Rectangle 8" descr="dols_pe_2450w"/>
          <p:cNvSpPr>
            <a:spLocks noChangeArrowheads="1"/>
          </p:cNvSpPr>
          <p:nvPr/>
        </p:nvSpPr>
        <p:spPr bwMode="auto">
          <a:xfrm>
            <a:off x="6889751" y="2627316"/>
            <a:ext cx="882650" cy="187325"/>
          </a:xfrm>
          <a:prstGeom prst="rect">
            <a:avLst/>
          </a:prstGeom>
          <a:blipFill dpi="0" rotWithShape="0">
            <a:blip r:embed="rId4" cstate="print"/>
            <a:srcRect/>
            <a:stretch>
              <a:fillRect/>
            </a:stretch>
          </a:blipFill>
          <a:ln w="25400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921" name="Rectangle 9" descr="dols_pe_2450w"/>
          <p:cNvSpPr>
            <a:spLocks noChangeArrowheads="1"/>
          </p:cNvSpPr>
          <p:nvPr/>
        </p:nvSpPr>
        <p:spPr bwMode="auto">
          <a:xfrm>
            <a:off x="6889751" y="2438403"/>
            <a:ext cx="882650" cy="188913"/>
          </a:xfrm>
          <a:prstGeom prst="rect">
            <a:avLst/>
          </a:prstGeom>
          <a:blipFill dpi="0" rotWithShape="0">
            <a:blip r:embed="rId4" cstate="print"/>
            <a:srcRect/>
            <a:stretch>
              <a:fillRect/>
            </a:stretch>
          </a:blipFill>
          <a:ln w="25400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922" name="Rectangle 10"/>
          <p:cNvSpPr>
            <a:spLocks noChangeArrowheads="1"/>
          </p:cNvSpPr>
          <p:nvPr/>
        </p:nvSpPr>
        <p:spPr bwMode="auto">
          <a:xfrm>
            <a:off x="1447801" y="2438403"/>
            <a:ext cx="882650" cy="404813"/>
          </a:xfrm>
          <a:prstGeom prst="rect">
            <a:avLst/>
          </a:prstGeom>
          <a:solidFill>
            <a:srgbClr val="FFFFFF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77800" prstMaterial="legacyMatte">
            <a:bevelT w="13500" h="13500" prst="angle"/>
            <a:bevelB w="13500" h="13500" prst="angle"/>
            <a:extrusionClr>
              <a:srgbClr val="808080"/>
            </a:extrusionClr>
          </a:sp3d>
        </p:spPr>
        <p:txBody>
          <a:bodyPr>
            <a:flatTx/>
          </a:bodyPr>
          <a:lstStyle/>
          <a:p>
            <a:endParaRPr lang="en-US"/>
          </a:p>
        </p:txBody>
      </p:sp>
      <p:sp>
        <p:nvSpPr>
          <p:cNvPr id="38923" name="Rectangle 11" descr="dols_pe_2450w"/>
          <p:cNvSpPr>
            <a:spLocks noChangeArrowheads="1"/>
          </p:cNvSpPr>
          <p:nvPr/>
        </p:nvSpPr>
        <p:spPr bwMode="auto">
          <a:xfrm>
            <a:off x="1447801" y="2627316"/>
            <a:ext cx="882650" cy="187325"/>
          </a:xfrm>
          <a:prstGeom prst="rect">
            <a:avLst/>
          </a:prstGeom>
          <a:blipFill dpi="0" rotWithShape="0">
            <a:blip r:embed="rId4" cstate="print"/>
            <a:srcRect/>
            <a:stretch>
              <a:fillRect/>
            </a:stretch>
          </a:blipFill>
          <a:ln w="25400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924" name="Rectangle 12" descr="dols_pe_2450w"/>
          <p:cNvSpPr>
            <a:spLocks noChangeArrowheads="1"/>
          </p:cNvSpPr>
          <p:nvPr/>
        </p:nvSpPr>
        <p:spPr bwMode="auto">
          <a:xfrm>
            <a:off x="1447801" y="2438403"/>
            <a:ext cx="882650" cy="188913"/>
          </a:xfrm>
          <a:prstGeom prst="rect">
            <a:avLst/>
          </a:prstGeom>
          <a:blipFill dpi="0" rotWithShape="0">
            <a:blip r:embed="rId4" cstate="print"/>
            <a:srcRect/>
            <a:stretch>
              <a:fillRect/>
            </a:stretch>
          </a:blipFill>
          <a:ln w="25400">
            <a:solidFill>
              <a:srgbClr val="808080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925" name="Text Box 13"/>
          <p:cNvSpPr txBox="1">
            <a:spLocks noChangeArrowheads="1"/>
          </p:cNvSpPr>
          <p:nvPr/>
        </p:nvSpPr>
        <p:spPr bwMode="auto">
          <a:xfrm>
            <a:off x="1364604" y="1828800"/>
            <a:ext cx="142077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1"/>
                </a:solidFill>
                <a:latin typeface="Tahoma" pitchFamily="34" charset="0"/>
              </a:rPr>
              <a:t>VoIP gateway</a:t>
            </a:r>
          </a:p>
        </p:txBody>
      </p:sp>
      <p:sp>
        <p:nvSpPr>
          <p:cNvPr id="38926" name="Text Box 14"/>
          <p:cNvSpPr txBox="1">
            <a:spLocks noChangeArrowheads="1"/>
          </p:cNvSpPr>
          <p:nvPr/>
        </p:nvSpPr>
        <p:spPr bwMode="auto">
          <a:xfrm>
            <a:off x="6774804" y="1828800"/>
            <a:ext cx="142077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1"/>
                </a:solidFill>
                <a:latin typeface="Tahoma" pitchFamily="34" charset="0"/>
              </a:rPr>
              <a:t>VoIP gateway</a:t>
            </a:r>
          </a:p>
        </p:txBody>
      </p:sp>
      <p:sp>
        <p:nvSpPr>
          <p:cNvPr id="38927" name="Oval 15"/>
          <p:cNvSpPr>
            <a:spLocks noChangeArrowheads="1"/>
          </p:cNvSpPr>
          <p:nvPr/>
        </p:nvSpPr>
        <p:spPr bwMode="auto">
          <a:xfrm>
            <a:off x="5562600" y="2438400"/>
            <a:ext cx="914400" cy="304800"/>
          </a:xfrm>
          <a:prstGeom prst="ellipse">
            <a:avLst/>
          </a:prstGeom>
          <a:solidFill>
            <a:srgbClr val="3366FF"/>
          </a:solidFill>
          <a:ln w="9525">
            <a:round/>
            <a:headEnd/>
            <a:tailEnd/>
          </a:ln>
          <a:effectLst/>
          <a:scene3d>
            <a:camera prst="legacyObliqueBottom"/>
            <a:lightRig rig="legacyFlat3" dir="b"/>
          </a:scene3d>
          <a:sp3d extrusionH="277800" prstMaterial="legacyMatte">
            <a:bevelT w="13500" h="13500" prst="angle"/>
            <a:bevelB w="13500" h="13500" prst="angle"/>
            <a:extrusionClr>
              <a:srgbClr val="3366FF"/>
            </a:extrusionClr>
          </a:sp3d>
        </p:spPr>
        <p:txBody>
          <a:bodyPr wrap="none" anchor="ctr">
            <a:flatTx/>
          </a:bodyPr>
          <a:lstStyle/>
          <a:p>
            <a:endParaRPr lang="en-US"/>
          </a:p>
        </p:txBody>
      </p:sp>
      <p:sp>
        <p:nvSpPr>
          <p:cNvPr id="38928" name="Line 16"/>
          <p:cNvSpPr>
            <a:spLocks noChangeShapeType="1"/>
          </p:cNvSpPr>
          <p:nvPr/>
        </p:nvSpPr>
        <p:spPr bwMode="auto">
          <a:xfrm>
            <a:off x="6477000" y="2667000"/>
            <a:ext cx="3810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8929" name="AutoShape 17" descr="cloud2_0"/>
          <p:cNvSpPr>
            <a:spLocks noChangeArrowheads="1"/>
          </p:cNvSpPr>
          <p:nvPr/>
        </p:nvSpPr>
        <p:spPr bwMode="auto">
          <a:xfrm>
            <a:off x="6019800" y="4191000"/>
            <a:ext cx="2133600" cy="838200"/>
          </a:xfrm>
          <a:prstGeom prst="cloudCallout">
            <a:avLst>
              <a:gd name="adj1" fmla="val 46278"/>
              <a:gd name="adj2" fmla="val 2463"/>
            </a:avLst>
          </a:prstGeom>
          <a:blipFill dpi="0" rotWithShape="0">
            <a:blip r:embed="rId3" cstate="print"/>
            <a:srcRect/>
            <a:stretch>
              <a:fillRect/>
            </a:stretch>
          </a:blip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/>
          <a:lstStyle/>
          <a:p>
            <a:r>
              <a:rPr lang="en-US" sz="2400">
                <a:solidFill>
                  <a:schemeClr val="tx1"/>
                </a:solidFill>
                <a:latin typeface="Tahoma" pitchFamily="34" charset="0"/>
              </a:rPr>
              <a:t>PSTN</a:t>
            </a:r>
          </a:p>
        </p:txBody>
      </p:sp>
      <p:sp>
        <p:nvSpPr>
          <p:cNvPr id="38930" name="Text Box 18"/>
          <p:cNvSpPr txBox="1">
            <a:spLocks noChangeArrowheads="1"/>
          </p:cNvSpPr>
          <p:nvPr/>
        </p:nvSpPr>
        <p:spPr bwMode="auto">
          <a:xfrm>
            <a:off x="6358761" y="5121276"/>
            <a:ext cx="17068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tx1"/>
                </a:solidFill>
                <a:latin typeface="Tahoma" pitchFamily="34" charset="0"/>
              </a:rPr>
              <a:t>Public Switched </a:t>
            </a:r>
          </a:p>
          <a:p>
            <a:r>
              <a:rPr lang="en-US" sz="1400">
                <a:solidFill>
                  <a:schemeClr val="tx1"/>
                </a:solidFill>
                <a:latin typeface="Tahoma" pitchFamily="34" charset="0"/>
              </a:rPr>
              <a:t>Telephone Network</a:t>
            </a:r>
          </a:p>
        </p:txBody>
      </p:sp>
      <p:sp>
        <p:nvSpPr>
          <p:cNvPr id="38931" name="Line 19"/>
          <p:cNvSpPr>
            <a:spLocks noChangeShapeType="1"/>
          </p:cNvSpPr>
          <p:nvPr/>
        </p:nvSpPr>
        <p:spPr bwMode="auto">
          <a:xfrm flipV="1">
            <a:off x="7315200" y="2819400"/>
            <a:ext cx="0" cy="13716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8932" name="Line 20"/>
          <p:cNvSpPr>
            <a:spLocks noChangeShapeType="1"/>
          </p:cNvSpPr>
          <p:nvPr/>
        </p:nvSpPr>
        <p:spPr bwMode="auto">
          <a:xfrm flipV="1">
            <a:off x="1905000" y="2819400"/>
            <a:ext cx="0" cy="1524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38933" name="Picture 21" descr="BS00580_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4419600"/>
            <a:ext cx="1017588" cy="501650"/>
          </a:xfrm>
          <a:prstGeom prst="rect">
            <a:avLst/>
          </a:prstGeom>
          <a:noFill/>
        </p:spPr>
      </p:pic>
      <p:sp>
        <p:nvSpPr>
          <p:cNvPr id="38934" name="AutoShape 22" descr="cloud2_0"/>
          <p:cNvSpPr>
            <a:spLocks noChangeArrowheads="1"/>
          </p:cNvSpPr>
          <p:nvPr/>
        </p:nvSpPr>
        <p:spPr bwMode="auto">
          <a:xfrm>
            <a:off x="1447800" y="4191000"/>
            <a:ext cx="2133600" cy="838200"/>
          </a:xfrm>
          <a:prstGeom prst="cloudCallout">
            <a:avLst>
              <a:gd name="adj1" fmla="val 46278"/>
              <a:gd name="adj2" fmla="val 2463"/>
            </a:avLst>
          </a:prstGeom>
          <a:blipFill dpi="0" rotWithShape="0">
            <a:blip r:embed="rId3" cstate="print"/>
            <a:srcRect/>
            <a:stretch>
              <a:fillRect/>
            </a:stretch>
          </a:blip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/>
          <a:lstStyle/>
          <a:p>
            <a:r>
              <a:rPr lang="en-US" sz="2400">
                <a:solidFill>
                  <a:schemeClr val="tx1"/>
                </a:solidFill>
                <a:latin typeface="Tahoma" pitchFamily="34" charset="0"/>
              </a:rPr>
              <a:t>PSTN</a:t>
            </a:r>
          </a:p>
        </p:txBody>
      </p:sp>
      <p:pic>
        <p:nvPicPr>
          <p:cNvPr id="38935" name="Picture 23" descr="BD07153_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62488" y="3733800"/>
            <a:ext cx="976312" cy="977900"/>
          </a:xfrm>
          <a:prstGeom prst="rect">
            <a:avLst/>
          </a:prstGeom>
          <a:noFill/>
        </p:spPr>
      </p:pic>
      <p:sp>
        <p:nvSpPr>
          <p:cNvPr id="38936" name="Text Box 24"/>
          <p:cNvSpPr txBox="1">
            <a:spLocks noChangeArrowheads="1"/>
          </p:cNvSpPr>
          <p:nvPr/>
        </p:nvSpPr>
        <p:spPr bwMode="auto">
          <a:xfrm>
            <a:off x="7360279" y="2819400"/>
            <a:ext cx="56618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1"/>
                </a:solidFill>
                <a:latin typeface="Tahoma" pitchFamily="34" charset="0"/>
              </a:rPr>
              <a:t>pcm</a:t>
            </a:r>
          </a:p>
        </p:txBody>
      </p:sp>
      <p:sp>
        <p:nvSpPr>
          <p:cNvPr id="38937" name="Text Box 25"/>
          <p:cNvSpPr txBox="1">
            <a:spLocks noChangeArrowheads="1"/>
          </p:cNvSpPr>
          <p:nvPr/>
        </p:nvSpPr>
        <p:spPr bwMode="auto">
          <a:xfrm>
            <a:off x="6448368" y="2178050"/>
            <a:ext cx="37542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1"/>
                </a:solidFill>
                <a:latin typeface="Tahoma" pitchFamily="34" charset="0"/>
              </a:rPr>
              <a:t>IP</a:t>
            </a:r>
          </a:p>
        </p:txBody>
      </p:sp>
      <p:sp>
        <p:nvSpPr>
          <p:cNvPr id="38938" name="Text Box 26"/>
          <p:cNvSpPr txBox="1">
            <a:spLocks noChangeArrowheads="1"/>
          </p:cNvSpPr>
          <p:nvPr/>
        </p:nvSpPr>
        <p:spPr bwMode="auto">
          <a:xfrm>
            <a:off x="2544706" y="2178050"/>
            <a:ext cx="37542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1"/>
                </a:solidFill>
                <a:latin typeface="Tahoma" pitchFamily="34" charset="0"/>
              </a:rPr>
              <a:t>IP</a:t>
            </a:r>
          </a:p>
        </p:txBody>
      </p:sp>
      <p:sp>
        <p:nvSpPr>
          <p:cNvPr id="38939" name="Text Box 27"/>
          <p:cNvSpPr txBox="1">
            <a:spLocks noChangeArrowheads="1"/>
          </p:cNvSpPr>
          <p:nvPr/>
        </p:nvSpPr>
        <p:spPr bwMode="auto">
          <a:xfrm>
            <a:off x="1388104" y="2819400"/>
            <a:ext cx="56618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tx1"/>
                </a:solidFill>
                <a:latin typeface="Tahoma" pitchFamily="34" charset="0"/>
              </a:rPr>
              <a:t>pcm</a:t>
            </a:r>
          </a:p>
        </p:txBody>
      </p:sp>
      <p:sp>
        <p:nvSpPr>
          <p:cNvPr id="38940" name="Text Box 28"/>
          <p:cNvSpPr txBox="1">
            <a:spLocks noChangeArrowheads="1"/>
          </p:cNvSpPr>
          <p:nvPr/>
        </p:nvSpPr>
        <p:spPr bwMode="auto">
          <a:xfrm>
            <a:off x="1143000" y="1295400"/>
            <a:ext cx="7772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</a:rPr>
              <a:t>Tasks: </a:t>
            </a:r>
            <a:r>
              <a:rPr lang="en-US" sz="2400" b="1" dirty="0" err="1">
                <a:solidFill>
                  <a:schemeClr val="tx1"/>
                </a:solidFill>
                <a:latin typeface="Times New Roman" pitchFamily="18" charset="0"/>
              </a:rPr>
              <a:t>QoS</a:t>
            </a:r>
            <a:r>
              <a:rPr lang="en-US" sz="2400" b="1" dirty="0">
                <a:solidFill>
                  <a:schemeClr val="tx1"/>
                </a:solidFill>
                <a:latin typeface="Times New Roman" pitchFamily="18" charset="0"/>
              </a:rPr>
              <a:t>, Variable Frame Sizing, Voice Processing, etc.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UCRTemplate1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UCRTemplate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UCRTemplate1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1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1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1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1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1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1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1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RTemplate1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RTemplate1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1703</TotalTime>
  <Words>989</Words>
  <Application>Microsoft Office PowerPoint</Application>
  <PresentationFormat>On-screen Show (4:3)</PresentationFormat>
  <Paragraphs>272</Paragraphs>
  <Slides>33</Slides>
  <Notes>13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Theme1</vt:lpstr>
      <vt:lpstr>Bitmap Image</vt:lpstr>
      <vt:lpstr>Visio</vt:lpstr>
      <vt:lpstr>Lecture 1</vt:lpstr>
      <vt:lpstr>TODAY’S AGENDA</vt:lpstr>
      <vt:lpstr>Scale of Internet</vt:lpstr>
      <vt:lpstr>PowerPoint Presentation</vt:lpstr>
      <vt:lpstr>PowerPoint Presentation</vt:lpstr>
      <vt:lpstr>PowerPoint Presentation</vt:lpstr>
      <vt:lpstr>PowerPoint Presentation</vt:lpstr>
      <vt:lpstr>Deep Packet Inspection (DPI): L7 Filter</vt:lpstr>
      <vt:lpstr>VoIP gateways</vt:lpstr>
      <vt:lpstr>PowerPoint Presentation</vt:lpstr>
      <vt:lpstr>A Multimedia Active Router in the Network</vt:lpstr>
      <vt:lpstr>Let the network speak the language of applications! – Vertical processing – A change in networking paradigm</vt:lpstr>
      <vt:lpstr>Redirecting Traffic to Cisco AON Module</vt:lpstr>
      <vt:lpstr>PowerPoint Presentation</vt:lpstr>
      <vt:lpstr>Network I/O Processing</vt:lpstr>
      <vt:lpstr>PowerPoint Presentation</vt:lpstr>
      <vt:lpstr>AON Scheduling Problem</vt:lpstr>
      <vt:lpstr>Problem Statement</vt:lpstr>
      <vt:lpstr>Networking has many facets</vt:lpstr>
      <vt:lpstr>Structuring networks and protocols</vt:lpstr>
      <vt:lpstr>Example network</vt:lpstr>
      <vt:lpstr>Internet architecture</vt:lpstr>
      <vt:lpstr>Internet architecture</vt:lpstr>
      <vt:lpstr>Review of specific protocols</vt:lpstr>
      <vt:lpstr>Protocols</vt:lpstr>
      <vt:lpstr>Process-to-process communication</vt:lpstr>
      <vt:lpstr>Network devices </vt:lpstr>
      <vt:lpstr>PowerPoint Presentation</vt:lpstr>
      <vt:lpstr>PowerPoint Presentation</vt:lpstr>
      <vt:lpstr>PowerPoint Presentation</vt:lpstr>
      <vt:lpstr>Network systems</vt:lpstr>
      <vt:lpstr>Routing</vt:lpstr>
      <vt:lpstr>Prefix lookups for packet forwarding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671 – Lecture 1</dc:title>
  <dc:creator>wolf</dc:creator>
  <cp:lastModifiedBy>Laxmi Bhuyan</cp:lastModifiedBy>
  <cp:revision>44</cp:revision>
  <cp:lastPrinted>2011-09-07T10:58:42Z</cp:lastPrinted>
  <dcterms:created xsi:type="dcterms:W3CDTF">2006-08-16T00:00:00Z</dcterms:created>
  <dcterms:modified xsi:type="dcterms:W3CDTF">2012-07-02T03:09:25Z</dcterms:modified>
</cp:coreProperties>
</file>